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55" r:id="rId2"/>
    <p:sldId id="527" r:id="rId3"/>
    <p:sldId id="457" r:id="rId4"/>
    <p:sldId id="528" r:id="rId5"/>
    <p:sldId id="524" r:id="rId6"/>
    <p:sldId id="605" r:id="rId7"/>
    <p:sldId id="530" r:id="rId8"/>
    <p:sldId id="478" r:id="rId9"/>
    <p:sldId id="489" r:id="rId10"/>
    <p:sldId id="460" r:id="rId11"/>
    <p:sldId id="461" r:id="rId12"/>
    <p:sldId id="462" r:id="rId13"/>
    <p:sldId id="463" r:id="rId14"/>
    <p:sldId id="466" r:id="rId15"/>
    <p:sldId id="529" r:id="rId16"/>
    <p:sldId id="469" r:id="rId17"/>
    <p:sldId id="468" r:id="rId18"/>
    <p:sldId id="470" r:id="rId19"/>
    <p:sldId id="471" r:id="rId20"/>
    <p:sldId id="472" r:id="rId21"/>
    <p:sldId id="480" r:id="rId22"/>
    <p:sldId id="475" r:id="rId23"/>
    <p:sldId id="476" r:id="rId24"/>
    <p:sldId id="477" r:id="rId25"/>
    <p:sldId id="481" r:id="rId26"/>
    <p:sldId id="482" r:id="rId27"/>
    <p:sldId id="484" r:id="rId28"/>
    <p:sldId id="485" r:id="rId29"/>
    <p:sldId id="502" r:id="rId30"/>
    <p:sldId id="486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31" r:id="rId42"/>
    <p:sldId id="532" r:id="rId43"/>
    <p:sldId id="533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535" r:id="rId52"/>
    <p:sldId id="599" r:id="rId53"/>
    <p:sldId id="600" r:id="rId54"/>
    <p:sldId id="601" r:id="rId55"/>
    <p:sldId id="602" r:id="rId56"/>
    <p:sldId id="537" r:id="rId57"/>
    <p:sldId id="603" r:id="rId58"/>
    <p:sldId id="536" r:id="rId59"/>
    <p:sldId id="538" r:id="rId60"/>
    <p:sldId id="539" r:id="rId61"/>
    <p:sldId id="540" r:id="rId62"/>
    <p:sldId id="541" r:id="rId63"/>
    <p:sldId id="542" r:id="rId64"/>
    <p:sldId id="543" r:id="rId65"/>
    <p:sldId id="544" r:id="rId66"/>
    <p:sldId id="567" r:id="rId67"/>
    <p:sldId id="568" r:id="rId68"/>
    <p:sldId id="569" r:id="rId69"/>
    <p:sldId id="570" r:id="rId70"/>
    <p:sldId id="580" r:id="rId71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ancrombrugge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E5E"/>
    <a:srgbClr val="F79646"/>
    <a:srgbClr val="A6C36B"/>
    <a:srgbClr val="FF6600"/>
    <a:srgbClr val="3333CC"/>
    <a:srgbClr val="F2DCDB"/>
    <a:srgbClr val="D0D8E8"/>
    <a:srgbClr val="E5B7B5"/>
    <a:srgbClr val="9BDF41"/>
    <a:srgbClr val="B2B2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2" autoAdjust="0"/>
    <p:restoredTop sz="98496" autoAdjust="0"/>
  </p:normalViewPr>
  <p:slideViewPr>
    <p:cSldViewPr>
      <p:cViewPr>
        <p:scale>
          <a:sx n="100" d="100"/>
          <a:sy n="100" d="100"/>
        </p:scale>
        <p:origin x="-1128" y="-234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lacroix\Bureau\Mes%20documents\Farmaka\Th&#232;matiques\Insomnie\R&#233;f&#233;rences\sivertsen%20cijfer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lacroix\Bureau\Mes%20documents\Farmaka\Th&#232;matiques\Insomnie\R&#233;f&#233;rences\sivertsen%20cijfer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lacroix\Bureau\Mes%20documents\Farmaka\Th&#232;matiques\Insomnie\R&#233;f&#233;rences\sivertsen%20cijfer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lacroix\Bureau\Mes%20documents\Farmaka\Th&#232;matiques\Insomnie\R&#233;f&#233;rences\sivertsen%20cijfe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 lang="nl-BE"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BE"/>
              <a:t>Objective total sleep time</a:t>
            </a:r>
          </a:p>
        </c:rich>
      </c:tx>
      <c:layout>
        <c:manualLayout>
          <c:xMode val="edge"/>
          <c:yMode val="edge"/>
          <c:x val="0.3518525588601123"/>
          <c:y val="3.00926606188978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74512471290931"/>
          <c:y val="0.14583366299927436"/>
          <c:w val="0.65432230244161205"/>
          <c:h val="0.75926097561526951"/>
        </c:manualLayout>
      </c:layout>
      <c:lineChart>
        <c:grouping val="standard"/>
        <c:ser>
          <c:idx val="0"/>
          <c:order val="0"/>
          <c:tx>
            <c:strRef>
              <c:f>Sheet1!$B$26</c:f>
              <c:strCache>
                <c:ptCount val="1"/>
                <c:pt idx="0">
                  <c:v>CBT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Sheet1!$A$27:$A$29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Sheet1!$B$27:$B$29</c:f>
              <c:numCache>
                <c:formatCode>General</c:formatCode>
                <c:ptCount val="3"/>
                <c:pt idx="0">
                  <c:v>370</c:v>
                </c:pt>
                <c:pt idx="1">
                  <c:v>343.8</c:v>
                </c:pt>
                <c:pt idx="2">
                  <c:v>365</c:v>
                </c:pt>
              </c:numCache>
            </c:numRef>
          </c:val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zopiclone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Sheet1!$A$27:$A$29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Sheet1!$C$27:$C$29</c:f>
              <c:numCache>
                <c:formatCode>General</c:formatCode>
                <c:ptCount val="3"/>
                <c:pt idx="0">
                  <c:v>388.3</c:v>
                </c:pt>
                <c:pt idx="1">
                  <c:v>322.7</c:v>
                </c:pt>
                <c:pt idx="2">
                  <c:v>332.1</c:v>
                </c:pt>
              </c:numCache>
            </c:numRef>
          </c:val>
        </c:ser>
        <c:ser>
          <c:idx val="2"/>
          <c:order val="2"/>
          <c:tx>
            <c:strRef>
              <c:f>Sheet1!$D$26</c:f>
              <c:strCache>
                <c:ptCount val="1"/>
                <c:pt idx="0">
                  <c:v>placebo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Sheet1!$A$27:$A$29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Sheet1!$D$27:$D$29</c:f>
              <c:numCache>
                <c:formatCode>General</c:formatCode>
                <c:ptCount val="3"/>
                <c:pt idx="0">
                  <c:v>346</c:v>
                </c:pt>
                <c:pt idx="1">
                  <c:v>322.89999999999969</c:v>
                </c:pt>
              </c:numCache>
            </c:numRef>
          </c:val>
        </c:ser>
        <c:marker val="1"/>
        <c:axId val="59795328"/>
        <c:axId val="59805696"/>
      </c:lineChart>
      <c:catAx>
        <c:axId val="59795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59805696"/>
        <c:crosses val="autoZero"/>
        <c:auto val="1"/>
        <c:lblAlgn val="ctr"/>
        <c:lblOffset val="100"/>
        <c:tickLblSkip val="1"/>
        <c:tickMarkSkip val="1"/>
      </c:catAx>
      <c:valAx>
        <c:axId val="59805696"/>
        <c:scaling>
          <c:orientation val="minMax"/>
          <c:min val="2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nl-BE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/>
                  <a:t>minutes</a:t>
                </a:r>
              </a:p>
            </c:rich>
          </c:tx>
          <c:layout>
            <c:manualLayout>
              <c:xMode val="edge"/>
              <c:yMode val="edge"/>
              <c:x val="3.2921876852408202E-2"/>
              <c:y val="0.467593649616720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597953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698389553158155"/>
          <c:y val="0.59722319432292936"/>
          <c:w val="0.17283985347514291"/>
          <c:h val="0.1342595627612367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nl-BE"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title>
      <c:tx>
        <c:rich>
          <a:bodyPr/>
          <a:lstStyle/>
          <a:p>
            <a:pPr>
              <a:defRPr lang="nl-BE" sz="8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BE"/>
              <a:t>Subjective total sleep time</a:t>
            </a:r>
          </a:p>
        </c:rich>
      </c:tx>
      <c:layout>
        <c:manualLayout>
          <c:xMode val="edge"/>
          <c:yMode val="edge"/>
          <c:x val="0.34702293520491773"/>
          <c:y val="3.009266061889788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47035969419729"/>
          <c:y val="0.14583366299927436"/>
          <c:w val="0.65503145757614711"/>
          <c:h val="0.75926097561526951"/>
        </c:manualLayout>
      </c:layout>
      <c:lineChart>
        <c:grouping val="standard"/>
        <c:ser>
          <c:idx val="0"/>
          <c:order val="0"/>
          <c:tx>
            <c:strRef>
              <c:f>Sheet1!$B$31</c:f>
              <c:strCache>
                <c:ptCount val="1"/>
                <c:pt idx="0">
                  <c:v>CBT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Sheet1!$A$32:$A$34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Sheet1!$B$32:$B$34</c:f>
              <c:numCache>
                <c:formatCode>General</c:formatCode>
                <c:ptCount val="3"/>
                <c:pt idx="0">
                  <c:v>319.10000000000002</c:v>
                </c:pt>
                <c:pt idx="1">
                  <c:v>336</c:v>
                </c:pt>
                <c:pt idx="2">
                  <c:v>361.5</c:v>
                </c:pt>
              </c:numCache>
            </c:numRef>
          </c:val>
        </c:ser>
        <c:ser>
          <c:idx val="1"/>
          <c:order val="1"/>
          <c:tx>
            <c:strRef>
              <c:f>Sheet1!$C$31</c:f>
              <c:strCache>
                <c:ptCount val="1"/>
                <c:pt idx="0">
                  <c:v>zopiclone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Sheet1!$A$32:$A$34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Sheet1!$C$32:$C$34</c:f>
              <c:numCache>
                <c:formatCode>General</c:formatCode>
                <c:ptCount val="3"/>
                <c:pt idx="0">
                  <c:v>304.89999999999969</c:v>
                </c:pt>
                <c:pt idx="1">
                  <c:v>339.5</c:v>
                </c:pt>
                <c:pt idx="2">
                  <c:v>345.4</c:v>
                </c:pt>
              </c:numCache>
            </c:numRef>
          </c:val>
        </c:ser>
        <c:ser>
          <c:idx val="2"/>
          <c:order val="2"/>
          <c:tx>
            <c:strRef>
              <c:f>Sheet1!$D$31</c:f>
              <c:strCache>
                <c:ptCount val="1"/>
                <c:pt idx="0">
                  <c:v>placebo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Sheet1!$A$32:$A$34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Sheet1!$D$32:$D$34</c:f>
              <c:numCache>
                <c:formatCode>General</c:formatCode>
                <c:ptCount val="3"/>
                <c:pt idx="0">
                  <c:v>313.10000000000002</c:v>
                </c:pt>
                <c:pt idx="1">
                  <c:v>334.2</c:v>
                </c:pt>
              </c:numCache>
            </c:numRef>
          </c:val>
        </c:ser>
        <c:marker val="1"/>
        <c:axId val="60241024"/>
        <c:axId val="60242944"/>
      </c:lineChart>
      <c:catAx>
        <c:axId val="60241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242944"/>
        <c:crosses val="autoZero"/>
        <c:auto val="1"/>
        <c:lblAlgn val="ctr"/>
        <c:lblOffset val="100"/>
        <c:tickLblSkip val="1"/>
        <c:tickMarkSkip val="1"/>
      </c:catAx>
      <c:valAx>
        <c:axId val="60242944"/>
        <c:scaling>
          <c:orientation val="minMax"/>
          <c:max val="400"/>
          <c:min val="24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nl-BE"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/>
                  <a:t>minutes</a:t>
                </a:r>
              </a:p>
            </c:rich>
          </c:tx>
          <c:layout>
            <c:manualLayout>
              <c:xMode val="edge"/>
              <c:yMode val="edge"/>
              <c:x val="3.2854242386264457E-2"/>
              <c:y val="0.4675936496167207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2410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BE"/>
  <c:chart>
    <c:title>
      <c:tx>
        <c:rich>
          <a:bodyPr/>
          <a:lstStyle/>
          <a:p>
            <a:pPr>
              <a:defRPr lang="nl-BE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BE"/>
              <a:t>Objective total wake time</a:t>
            </a:r>
          </a:p>
        </c:rich>
      </c:tx>
      <c:layout>
        <c:manualLayout>
          <c:xMode val="edge"/>
          <c:yMode val="edge"/>
          <c:x val="0.24202159088990671"/>
          <c:y val="3.31491712707182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212792206190011"/>
          <c:y val="0.1906077348066299"/>
          <c:w val="0.49734107138915379"/>
          <c:h val="0.54143646408839752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CBT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Sheet1!$A$3:$A$5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107.8</c:v>
                </c:pt>
                <c:pt idx="1">
                  <c:v>51.4</c:v>
                </c:pt>
                <c:pt idx="2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zopiclone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Sheet1!$A$3:$A$5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102.8</c:v>
                </c:pt>
                <c:pt idx="1">
                  <c:v>96.9</c:v>
                </c:pt>
                <c:pt idx="2">
                  <c:v>92.9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placebo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Sheet1!$A$3:$A$5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153.6</c:v>
                </c:pt>
                <c:pt idx="1">
                  <c:v>129.80000000000001</c:v>
                </c:pt>
              </c:numCache>
            </c:numRef>
          </c:val>
        </c:ser>
        <c:marker val="1"/>
        <c:axId val="60281216"/>
        <c:axId val="60283136"/>
      </c:lineChart>
      <c:catAx>
        <c:axId val="60281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nl-BE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283136"/>
        <c:crosses val="autoZero"/>
        <c:auto val="1"/>
        <c:lblAlgn val="ctr"/>
        <c:lblOffset val="100"/>
        <c:tickLblSkip val="1"/>
        <c:tickMarkSkip val="1"/>
      </c:catAx>
      <c:valAx>
        <c:axId val="602831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nl-BE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/>
                  <a:t>minutes</a:t>
                </a:r>
              </a:p>
            </c:rich>
          </c:tx>
          <c:layout>
            <c:manualLayout>
              <c:xMode val="edge"/>
              <c:yMode val="edge"/>
              <c:x val="4.2553246749873722E-2"/>
              <c:y val="0.3867403314917127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2812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872435059159701"/>
          <c:y val="0.37292817679558393"/>
          <c:w val="0.25000032465550803"/>
          <c:h val="0.1767955801104996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nl-BE"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BE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BE"/>
  <c:chart>
    <c:title>
      <c:tx>
        <c:rich>
          <a:bodyPr/>
          <a:lstStyle/>
          <a:p>
            <a:pPr>
              <a:defRPr lang="nl-BE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BE"/>
              <a:t>Subjective total wake time</a:t>
            </a:r>
          </a:p>
        </c:rich>
      </c:tx>
      <c:layout>
        <c:manualLayout>
          <c:xMode val="edge"/>
          <c:yMode val="edge"/>
          <c:x val="0.23138327920243829"/>
          <c:y val="3.31491712707182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0212792206190011"/>
          <c:y val="0.1906077348066299"/>
          <c:w val="0.49734107138915379"/>
          <c:h val="0.54143646408839752"/>
        </c:manualLayout>
      </c:layout>
      <c:lineChart>
        <c:grouping val="standard"/>
        <c:ser>
          <c:idx val="0"/>
          <c:order val="0"/>
          <c:tx>
            <c:strRef>
              <c:f>Sheet1!$B$7</c:f>
              <c:strCache>
                <c:ptCount val="1"/>
                <c:pt idx="0">
                  <c:v>CBT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Sheet1!$A$8:$A$10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143.19999999999999</c:v>
                </c:pt>
                <c:pt idx="1">
                  <c:v>94.9</c:v>
                </c:pt>
                <c:pt idx="2">
                  <c:v>69.900000000000006</c:v>
                </c:pt>
              </c:numCache>
            </c:numRef>
          </c:val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zopiclone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Sheet1!$A$8:$A$10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Sheet1!$C$8:$C$10</c:f>
              <c:numCache>
                <c:formatCode>General</c:formatCode>
                <c:ptCount val="3"/>
                <c:pt idx="0">
                  <c:v>157.9</c:v>
                </c:pt>
                <c:pt idx="1">
                  <c:v>132.1</c:v>
                </c:pt>
                <c:pt idx="2">
                  <c:v>115.7</c:v>
                </c:pt>
              </c:numCache>
            </c:numRef>
          </c:val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placebo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Sheet1!$A$8:$A$10</c:f>
              <c:strCache>
                <c:ptCount val="3"/>
                <c:pt idx="0">
                  <c:v>pretreatment</c:v>
                </c:pt>
                <c:pt idx="1">
                  <c:v>posttreatment</c:v>
                </c:pt>
                <c:pt idx="2">
                  <c:v>6 month FU</c:v>
                </c:pt>
              </c:strCache>
            </c:strRef>
          </c:cat>
          <c:val>
            <c:numRef>
              <c:f>Sheet1!$D$8:$D$10</c:f>
              <c:numCache>
                <c:formatCode>General</c:formatCode>
                <c:ptCount val="3"/>
                <c:pt idx="0">
                  <c:v>159.9</c:v>
                </c:pt>
                <c:pt idx="1">
                  <c:v>126.4</c:v>
                </c:pt>
              </c:numCache>
            </c:numRef>
          </c:val>
        </c:ser>
        <c:marker val="1"/>
        <c:axId val="60448128"/>
        <c:axId val="60483072"/>
      </c:lineChart>
      <c:catAx>
        <c:axId val="604481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lang="nl-BE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483072"/>
        <c:crosses val="autoZero"/>
        <c:auto val="1"/>
        <c:lblAlgn val="ctr"/>
        <c:lblOffset val="100"/>
        <c:tickLblSkip val="1"/>
        <c:tickMarkSkip val="1"/>
      </c:catAx>
      <c:valAx>
        <c:axId val="604830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nl-BE"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BE"/>
                  <a:t>minutes</a:t>
                </a:r>
              </a:p>
            </c:rich>
          </c:tx>
          <c:layout>
            <c:manualLayout>
              <c:xMode val="edge"/>
              <c:yMode val="edge"/>
              <c:x val="4.2553246749873722E-2"/>
              <c:y val="0.3867403314917127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nl-BE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BE"/>
          </a:p>
        </c:txPr>
        <c:crossAx val="604481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BE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8T15:40:27.921" idx="1">
    <p:pos x="2789" y="845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E3351-D4F2-4B74-8B7F-F8C21C1F50A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E6CBBAC-225E-4CC9-903D-B72BBEB13926}" type="pres">
      <dgm:prSet presAssocID="{168E3351-D4F2-4B74-8B7F-F8C21C1F50A5}" presName="Name0" presStyleCnt="0">
        <dgm:presLayoutVars>
          <dgm:dir/>
          <dgm:resizeHandles val="exact"/>
        </dgm:presLayoutVars>
      </dgm:prSet>
      <dgm:spPr/>
    </dgm:pt>
  </dgm:ptLst>
  <dgm:cxnLst>
    <dgm:cxn modelId="{3FB8FC31-1F12-49C3-9B21-02A902E44AC2}" type="presOf" srcId="{168E3351-D4F2-4B74-8B7F-F8C21C1F50A5}" destId="{4E6CBBAC-225E-4CC9-903D-B72BBEB1392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7DC34-DADE-4632-90F9-DBDF857822D6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E213C38-0615-4F3F-880C-D294C06719F4}">
      <dgm:prSet phldrT="[Texte]" custT="1"/>
      <dgm:spPr/>
      <dgm:t>
        <a:bodyPr/>
        <a:lstStyle/>
        <a:p>
          <a:r>
            <a:rPr lang="nl-BE" sz="2000" b="1" noProof="0" dirty="0" smtClean="0"/>
            <a:t>Echte slapeloosheid ?                   of  </a:t>
          </a:r>
          <a:r>
            <a:rPr lang="nl-BE" sz="2000" b="1" noProof="0" dirty="0" err="1" smtClean="0"/>
            <a:t>pseudo-insomnia</a:t>
          </a:r>
          <a:r>
            <a:rPr lang="nl-BE" sz="2000" b="1" noProof="0" dirty="0" smtClean="0"/>
            <a:t>?</a:t>
          </a:r>
          <a:endParaRPr lang="nl-BE" sz="2000" b="1" noProof="0" dirty="0"/>
        </a:p>
      </dgm:t>
    </dgm:pt>
    <dgm:pt modelId="{F6850B49-C966-4ADA-B91F-A350CE535D14}" type="parTrans" cxnId="{FBB8A75F-BF0C-4725-9063-3A07DE3922F7}">
      <dgm:prSet/>
      <dgm:spPr/>
      <dgm:t>
        <a:bodyPr/>
        <a:lstStyle/>
        <a:p>
          <a:endParaRPr lang="fr-BE" b="1"/>
        </a:p>
      </dgm:t>
    </dgm:pt>
    <dgm:pt modelId="{9464E166-CBB5-451E-B671-D4D26A1A8750}" type="sibTrans" cxnId="{FBB8A75F-BF0C-4725-9063-3A07DE3922F7}">
      <dgm:prSet/>
      <dgm:spPr/>
      <dgm:t>
        <a:bodyPr/>
        <a:lstStyle/>
        <a:p>
          <a:endParaRPr lang="fr-BE" b="1"/>
        </a:p>
      </dgm:t>
    </dgm:pt>
    <dgm:pt modelId="{4E874433-E021-414E-8D05-878A89F70E0D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Slaapwaakpatroon?</a:t>
          </a:r>
          <a:endParaRPr lang="nl-BE" b="1" noProof="0" dirty="0">
            <a:solidFill>
              <a:schemeClr val="bg1"/>
            </a:solidFill>
          </a:endParaRPr>
        </a:p>
      </dgm:t>
    </dgm:pt>
    <dgm:pt modelId="{D15F2E2F-74D4-4ABB-A8ED-C398117F3506}" type="parTrans" cxnId="{6DB8C8CF-2294-43D1-855F-DE1F1B9F2DDE}">
      <dgm:prSet/>
      <dgm:spPr/>
      <dgm:t>
        <a:bodyPr/>
        <a:lstStyle/>
        <a:p>
          <a:endParaRPr lang="fr-BE" b="1"/>
        </a:p>
      </dgm:t>
    </dgm:pt>
    <dgm:pt modelId="{6C435453-0C9E-4448-BEC1-E05C396A80B7}" type="sibTrans" cxnId="{6DB8C8CF-2294-43D1-855F-DE1F1B9F2DDE}">
      <dgm:prSet/>
      <dgm:spPr/>
      <dgm:t>
        <a:bodyPr/>
        <a:lstStyle/>
        <a:p>
          <a:endParaRPr lang="fr-BE" b="1"/>
        </a:p>
      </dgm:t>
    </dgm:pt>
    <dgm:pt modelId="{3E132C16-FFDF-46A0-93F3-EEA0AED17FCA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Functioneren overdag?</a:t>
          </a:r>
          <a:endParaRPr lang="nl-BE" b="1" noProof="0" dirty="0">
            <a:solidFill>
              <a:schemeClr val="bg1"/>
            </a:solidFill>
          </a:endParaRPr>
        </a:p>
      </dgm:t>
    </dgm:pt>
    <dgm:pt modelId="{5886A494-7CDD-4A14-B25E-436FA296F83F}" type="parTrans" cxnId="{53EE443F-54EB-4FC2-99D1-9B9E26915AD3}">
      <dgm:prSet/>
      <dgm:spPr/>
      <dgm:t>
        <a:bodyPr/>
        <a:lstStyle/>
        <a:p>
          <a:endParaRPr lang="fr-BE" b="1"/>
        </a:p>
      </dgm:t>
    </dgm:pt>
    <dgm:pt modelId="{F21B85DA-F830-4E0F-926A-0D8FAD988A53}" type="sibTrans" cxnId="{53EE443F-54EB-4FC2-99D1-9B9E26915AD3}">
      <dgm:prSet/>
      <dgm:spPr/>
      <dgm:t>
        <a:bodyPr/>
        <a:lstStyle/>
        <a:p>
          <a:endParaRPr lang="fr-BE" b="1"/>
        </a:p>
      </dgm:t>
    </dgm:pt>
    <dgm:pt modelId="{771DC21D-878F-4CF3-8B3F-F1CBCD066F73}">
      <dgm:prSet phldrT="[Texte]" custT="1"/>
      <dgm:spPr/>
      <dgm:t>
        <a:bodyPr/>
        <a:lstStyle/>
        <a:p>
          <a:r>
            <a:rPr lang="nl-BE" sz="2000" b="1" noProof="0" dirty="0" smtClean="0"/>
            <a:t>Slaapanamnese ↔ exploratie ideeën &amp; verwachtingen patiënt</a:t>
          </a:r>
          <a:endParaRPr lang="nl-BE" sz="2000" b="1" noProof="0" dirty="0"/>
        </a:p>
      </dgm:t>
    </dgm:pt>
    <dgm:pt modelId="{3AF6E9D3-A9C7-40AD-821F-AC65570DFC53}" type="parTrans" cxnId="{C87C2108-37FB-439E-9A6F-DF868A56DBAE}">
      <dgm:prSet/>
      <dgm:spPr/>
      <dgm:t>
        <a:bodyPr/>
        <a:lstStyle/>
        <a:p>
          <a:endParaRPr lang="fr-BE" b="1"/>
        </a:p>
      </dgm:t>
    </dgm:pt>
    <dgm:pt modelId="{E1E528ED-85D9-4574-85B7-3080EB8D1650}" type="sibTrans" cxnId="{C87C2108-37FB-439E-9A6F-DF868A56DBAE}">
      <dgm:prSet/>
      <dgm:spPr/>
      <dgm:t>
        <a:bodyPr/>
        <a:lstStyle/>
        <a:p>
          <a:endParaRPr lang="fr-BE" b="1"/>
        </a:p>
      </dgm:t>
    </dgm:pt>
    <dgm:pt modelId="{7345CB9B-FD53-4E94-A04B-5959C9D24F21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Idee over de oorzaak?</a:t>
          </a:r>
        </a:p>
      </dgm:t>
    </dgm:pt>
    <dgm:pt modelId="{055F4463-B8A9-40F5-8A60-21EFCCF599A4}" type="parTrans" cxnId="{A1C1E52E-2B82-40EC-A234-A41A634E8F0B}">
      <dgm:prSet/>
      <dgm:spPr/>
      <dgm:t>
        <a:bodyPr/>
        <a:lstStyle/>
        <a:p>
          <a:endParaRPr lang="fr-BE" b="1"/>
        </a:p>
      </dgm:t>
    </dgm:pt>
    <dgm:pt modelId="{868812B0-BEFB-4355-86C8-E85E13900586}" type="sibTrans" cxnId="{A1C1E52E-2B82-40EC-A234-A41A634E8F0B}">
      <dgm:prSet/>
      <dgm:spPr/>
      <dgm:t>
        <a:bodyPr/>
        <a:lstStyle/>
        <a:p>
          <a:endParaRPr lang="fr-BE" b="1"/>
        </a:p>
      </dgm:t>
    </dgm:pt>
    <dgm:pt modelId="{2166F49B-9110-416A-AB62-649B2186CADE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Verwachtingen over de aanpak?</a:t>
          </a:r>
        </a:p>
      </dgm:t>
    </dgm:pt>
    <dgm:pt modelId="{3FDE4152-C685-4C5F-B41E-D1F0C269492A}" type="parTrans" cxnId="{FC56522A-666E-4F0B-9B8D-A934F2E74C6A}">
      <dgm:prSet/>
      <dgm:spPr/>
      <dgm:t>
        <a:bodyPr/>
        <a:lstStyle/>
        <a:p>
          <a:endParaRPr lang="fr-BE" b="1"/>
        </a:p>
      </dgm:t>
    </dgm:pt>
    <dgm:pt modelId="{AE158F8B-DF5E-45C7-8177-4B3C8C7C48E0}" type="sibTrans" cxnId="{FC56522A-666E-4F0B-9B8D-A934F2E74C6A}">
      <dgm:prSet/>
      <dgm:spPr/>
      <dgm:t>
        <a:bodyPr/>
        <a:lstStyle/>
        <a:p>
          <a:endParaRPr lang="fr-BE" b="1"/>
        </a:p>
      </dgm:t>
    </dgm:pt>
    <dgm:pt modelId="{700DE652-229B-4F7C-9418-666CDEB0921C}">
      <dgm:prSet phldrT="[Texte]" custT="1"/>
      <dgm:spPr/>
      <dgm:t>
        <a:bodyPr/>
        <a:lstStyle/>
        <a:p>
          <a:r>
            <a:rPr lang="nl-BE" sz="2000" b="1" noProof="0" dirty="0" smtClean="0"/>
            <a:t>Differentiële diagnose</a:t>
          </a:r>
          <a:endParaRPr lang="nl-BE" sz="2000" b="1" noProof="0" dirty="0"/>
        </a:p>
      </dgm:t>
    </dgm:pt>
    <dgm:pt modelId="{6C2F13CA-079F-486B-8317-AB693CDDE41F}" type="parTrans" cxnId="{9350CCDC-483C-4AC7-8B02-7BAF5FF77F83}">
      <dgm:prSet/>
      <dgm:spPr/>
      <dgm:t>
        <a:bodyPr/>
        <a:lstStyle/>
        <a:p>
          <a:endParaRPr lang="fr-BE" b="1"/>
        </a:p>
      </dgm:t>
    </dgm:pt>
    <dgm:pt modelId="{3593F94B-E31C-4155-AA44-D4513AAFDC30}" type="sibTrans" cxnId="{9350CCDC-483C-4AC7-8B02-7BAF5FF77F83}">
      <dgm:prSet/>
      <dgm:spPr/>
      <dgm:t>
        <a:bodyPr/>
        <a:lstStyle/>
        <a:p>
          <a:endParaRPr lang="fr-BE" b="1"/>
        </a:p>
      </dgm:t>
    </dgm:pt>
    <dgm:pt modelId="{1FBA22B0-C889-4FB5-8E61-771BA77346BC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Andere aandoeningen</a:t>
          </a:r>
          <a:endParaRPr lang="nl-BE" b="1" noProof="0" dirty="0">
            <a:solidFill>
              <a:schemeClr val="bg1"/>
            </a:solidFill>
          </a:endParaRPr>
        </a:p>
      </dgm:t>
    </dgm:pt>
    <dgm:pt modelId="{2FB0D51A-05E1-4705-8863-5EC35DC6CCDE}" type="parTrans" cxnId="{CD8E7538-A26F-4368-89D5-B898DBC07C2D}">
      <dgm:prSet/>
      <dgm:spPr/>
      <dgm:t>
        <a:bodyPr/>
        <a:lstStyle/>
        <a:p>
          <a:endParaRPr lang="fr-BE" b="1"/>
        </a:p>
      </dgm:t>
    </dgm:pt>
    <dgm:pt modelId="{42691A90-067B-401F-BF78-F3D1227ED341}" type="sibTrans" cxnId="{CD8E7538-A26F-4368-89D5-B898DBC07C2D}">
      <dgm:prSet/>
      <dgm:spPr/>
      <dgm:t>
        <a:bodyPr/>
        <a:lstStyle/>
        <a:p>
          <a:endParaRPr lang="fr-BE" b="1"/>
        </a:p>
      </dgm:t>
    </dgm:pt>
    <dgm:pt modelId="{DD712CD4-3E88-4638-999C-3255C263CBEF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&lt; of &gt; 3 weken?  Vorige pogingen?</a:t>
          </a:r>
        </a:p>
      </dgm:t>
    </dgm:pt>
    <dgm:pt modelId="{D4BCC99F-709E-4B8C-9963-59BF339A987E}" type="parTrans" cxnId="{C37995ED-7250-4669-957F-97412E804BBC}">
      <dgm:prSet/>
      <dgm:spPr/>
      <dgm:t>
        <a:bodyPr/>
        <a:lstStyle/>
        <a:p>
          <a:endParaRPr lang="fr-BE" b="1"/>
        </a:p>
      </dgm:t>
    </dgm:pt>
    <dgm:pt modelId="{8B8E3458-E3EC-40B8-83A3-3C6660E283B9}" type="sibTrans" cxnId="{C37995ED-7250-4669-957F-97412E804BBC}">
      <dgm:prSet/>
      <dgm:spPr/>
      <dgm:t>
        <a:bodyPr/>
        <a:lstStyle/>
        <a:p>
          <a:endParaRPr lang="fr-BE" b="1"/>
        </a:p>
      </dgm:t>
    </dgm:pt>
    <dgm:pt modelId="{E2087D49-CAE1-45ED-BD0E-8392A9CF7BCB}">
      <dgm:prSet phldrT="[Texte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b="1" noProof="0" dirty="0" smtClean="0">
              <a:solidFill>
                <a:schemeClr val="bg1"/>
              </a:solidFill>
            </a:rPr>
            <a:t>Ernstige of levensbedreigende, maar behandelbare aandoeningen</a:t>
          </a:r>
          <a:endParaRPr lang="nl-BE" b="1" noProof="0" dirty="0">
            <a:solidFill>
              <a:schemeClr val="bg1"/>
            </a:solidFill>
          </a:endParaRPr>
        </a:p>
      </dgm:t>
    </dgm:pt>
    <dgm:pt modelId="{57B21C0E-BE39-4900-A978-464A90A1461C}" type="parTrans" cxnId="{463FA3BE-F770-49EB-873C-56E897000141}">
      <dgm:prSet/>
      <dgm:spPr/>
      <dgm:t>
        <a:bodyPr/>
        <a:lstStyle/>
        <a:p>
          <a:endParaRPr lang="fr-BE" b="1"/>
        </a:p>
      </dgm:t>
    </dgm:pt>
    <dgm:pt modelId="{89191F1D-4BDB-4BFE-8C61-28204658A726}" type="sibTrans" cxnId="{463FA3BE-F770-49EB-873C-56E897000141}">
      <dgm:prSet/>
      <dgm:spPr/>
      <dgm:t>
        <a:bodyPr/>
        <a:lstStyle/>
        <a:p>
          <a:endParaRPr lang="fr-BE" b="1"/>
        </a:p>
      </dgm:t>
    </dgm:pt>
    <dgm:pt modelId="{C32F058D-AE68-460B-80AC-6766B44921BE}" type="pres">
      <dgm:prSet presAssocID="{D567DC34-DADE-4632-90F9-DBDF857822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632BDD4E-1C0D-4BF6-881D-E02541F2072A}" type="pres">
      <dgm:prSet presAssocID="{4E213C38-0615-4F3F-880C-D294C06719F4}" presName="linNode" presStyleCnt="0"/>
      <dgm:spPr/>
    </dgm:pt>
    <dgm:pt modelId="{3ECC9E3B-9755-4976-A2C8-D1808C246C1C}" type="pres">
      <dgm:prSet presAssocID="{4E213C38-0615-4F3F-880C-D294C06719F4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FBE42E-3581-4559-AEDD-E9CF95059163}" type="pres">
      <dgm:prSet presAssocID="{4E213C38-0615-4F3F-880C-D294C06719F4}" presName="childShp" presStyleLbl="bgAccFollowNode1" presStyleIdx="0" presStyleCnt="3" custLinFactNeighborX="44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1A26862-59CB-45D8-8BF1-8321AAA283A2}" type="pres">
      <dgm:prSet presAssocID="{9464E166-CBB5-451E-B671-D4D26A1A8750}" presName="spacing" presStyleCnt="0"/>
      <dgm:spPr/>
    </dgm:pt>
    <dgm:pt modelId="{DBC07D79-EFAA-4903-BC06-88918DD18DCE}" type="pres">
      <dgm:prSet presAssocID="{771DC21D-878F-4CF3-8B3F-F1CBCD066F73}" presName="linNode" presStyleCnt="0"/>
      <dgm:spPr/>
    </dgm:pt>
    <dgm:pt modelId="{F1CF30CE-FBB5-4E40-85D2-2B57866FF710}" type="pres">
      <dgm:prSet presAssocID="{771DC21D-878F-4CF3-8B3F-F1CBCD066F7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9872A44-D927-4E96-81D7-88E71946934C}" type="pres">
      <dgm:prSet presAssocID="{771DC21D-878F-4CF3-8B3F-F1CBCD066F7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00F4A52-4944-4D21-A717-B4830D3DD893}" type="pres">
      <dgm:prSet presAssocID="{E1E528ED-85D9-4574-85B7-3080EB8D1650}" presName="spacing" presStyleCnt="0"/>
      <dgm:spPr/>
    </dgm:pt>
    <dgm:pt modelId="{C93B135B-1FB4-4840-84A3-112CEB20219A}" type="pres">
      <dgm:prSet presAssocID="{700DE652-229B-4F7C-9418-666CDEB0921C}" presName="linNode" presStyleCnt="0"/>
      <dgm:spPr/>
    </dgm:pt>
    <dgm:pt modelId="{D7C664E5-9E1D-4E4B-B834-31948F708151}" type="pres">
      <dgm:prSet presAssocID="{700DE652-229B-4F7C-9418-666CDEB0921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9BC86A7-38D6-42C0-9AD5-99D38686A1F2}" type="pres">
      <dgm:prSet presAssocID="{700DE652-229B-4F7C-9418-666CDEB0921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53EE443F-54EB-4FC2-99D1-9B9E26915AD3}" srcId="{4E213C38-0615-4F3F-880C-D294C06719F4}" destId="{3E132C16-FFDF-46A0-93F3-EEA0AED17FCA}" srcOrd="1" destOrd="0" parTransId="{5886A494-7CDD-4A14-B25E-436FA296F83F}" sibTransId="{F21B85DA-F830-4E0F-926A-0D8FAD988A53}"/>
    <dgm:cxn modelId="{E855D679-DF49-4AE7-9B34-317DA1BD1DB3}" type="presOf" srcId="{E2087D49-CAE1-45ED-BD0E-8392A9CF7BCB}" destId="{49BC86A7-38D6-42C0-9AD5-99D38686A1F2}" srcOrd="0" destOrd="0" presId="urn:microsoft.com/office/officeart/2005/8/layout/vList6"/>
    <dgm:cxn modelId="{33C394DE-3911-4D86-8468-E60622B071AF}" type="presOf" srcId="{700DE652-229B-4F7C-9418-666CDEB0921C}" destId="{D7C664E5-9E1D-4E4B-B834-31948F708151}" srcOrd="0" destOrd="0" presId="urn:microsoft.com/office/officeart/2005/8/layout/vList6"/>
    <dgm:cxn modelId="{0A4411AA-673F-4DD8-9753-92DB5EB58859}" type="presOf" srcId="{771DC21D-878F-4CF3-8B3F-F1CBCD066F73}" destId="{F1CF30CE-FBB5-4E40-85D2-2B57866FF710}" srcOrd="0" destOrd="0" presId="urn:microsoft.com/office/officeart/2005/8/layout/vList6"/>
    <dgm:cxn modelId="{FC56522A-666E-4F0B-9B8D-A934F2E74C6A}" srcId="{771DC21D-878F-4CF3-8B3F-F1CBCD066F73}" destId="{2166F49B-9110-416A-AB62-649B2186CADE}" srcOrd="1" destOrd="0" parTransId="{3FDE4152-C685-4C5F-B41E-D1F0C269492A}" sibTransId="{AE158F8B-DF5E-45C7-8177-4B3C8C7C48E0}"/>
    <dgm:cxn modelId="{6DB8C8CF-2294-43D1-855F-DE1F1B9F2DDE}" srcId="{4E213C38-0615-4F3F-880C-D294C06719F4}" destId="{4E874433-E021-414E-8D05-878A89F70E0D}" srcOrd="0" destOrd="0" parTransId="{D15F2E2F-74D4-4ABB-A8ED-C398117F3506}" sibTransId="{6C435453-0C9E-4448-BEC1-E05C396A80B7}"/>
    <dgm:cxn modelId="{9B9F46C6-20BD-4C39-A934-2F49F915790A}" type="presOf" srcId="{D567DC34-DADE-4632-90F9-DBDF857822D6}" destId="{C32F058D-AE68-460B-80AC-6766B44921BE}" srcOrd="0" destOrd="0" presId="urn:microsoft.com/office/officeart/2005/8/layout/vList6"/>
    <dgm:cxn modelId="{CD9FC7F2-770A-4DFD-941C-3CE7BC58C2AD}" type="presOf" srcId="{3E132C16-FFDF-46A0-93F3-EEA0AED17FCA}" destId="{B9FBE42E-3581-4559-AEDD-E9CF95059163}" srcOrd="0" destOrd="1" presId="urn:microsoft.com/office/officeart/2005/8/layout/vList6"/>
    <dgm:cxn modelId="{CD8E7538-A26F-4368-89D5-B898DBC07C2D}" srcId="{700DE652-229B-4F7C-9418-666CDEB0921C}" destId="{1FBA22B0-C889-4FB5-8E61-771BA77346BC}" srcOrd="1" destOrd="0" parTransId="{2FB0D51A-05E1-4705-8863-5EC35DC6CCDE}" sibTransId="{42691A90-067B-401F-BF78-F3D1227ED341}"/>
    <dgm:cxn modelId="{C37995ED-7250-4669-957F-97412E804BBC}" srcId="{771DC21D-878F-4CF3-8B3F-F1CBCD066F73}" destId="{DD712CD4-3E88-4638-999C-3255C263CBEF}" srcOrd="2" destOrd="0" parTransId="{D4BCC99F-709E-4B8C-9963-59BF339A987E}" sibTransId="{8B8E3458-E3EC-40B8-83A3-3C6660E283B9}"/>
    <dgm:cxn modelId="{463FA3BE-F770-49EB-873C-56E897000141}" srcId="{700DE652-229B-4F7C-9418-666CDEB0921C}" destId="{E2087D49-CAE1-45ED-BD0E-8392A9CF7BCB}" srcOrd="0" destOrd="0" parTransId="{57B21C0E-BE39-4900-A978-464A90A1461C}" sibTransId="{89191F1D-4BDB-4BFE-8C61-28204658A726}"/>
    <dgm:cxn modelId="{6FA3B4BF-4BE3-4F36-BD5F-789B945BC12D}" type="presOf" srcId="{DD712CD4-3E88-4638-999C-3255C263CBEF}" destId="{49872A44-D927-4E96-81D7-88E71946934C}" srcOrd="0" destOrd="2" presId="urn:microsoft.com/office/officeart/2005/8/layout/vList6"/>
    <dgm:cxn modelId="{715C6F4F-24D0-419B-B699-DF8FAD465CE4}" type="presOf" srcId="{2166F49B-9110-416A-AB62-649B2186CADE}" destId="{49872A44-D927-4E96-81D7-88E71946934C}" srcOrd="0" destOrd="1" presId="urn:microsoft.com/office/officeart/2005/8/layout/vList6"/>
    <dgm:cxn modelId="{2C585766-FE57-4E42-A993-89B3BE8BD71A}" type="presOf" srcId="{1FBA22B0-C889-4FB5-8E61-771BA77346BC}" destId="{49BC86A7-38D6-42C0-9AD5-99D38686A1F2}" srcOrd="0" destOrd="1" presId="urn:microsoft.com/office/officeart/2005/8/layout/vList6"/>
    <dgm:cxn modelId="{A1C1E52E-2B82-40EC-A234-A41A634E8F0B}" srcId="{771DC21D-878F-4CF3-8B3F-F1CBCD066F73}" destId="{7345CB9B-FD53-4E94-A04B-5959C9D24F21}" srcOrd="0" destOrd="0" parTransId="{055F4463-B8A9-40F5-8A60-21EFCCF599A4}" sibTransId="{868812B0-BEFB-4355-86C8-E85E13900586}"/>
    <dgm:cxn modelId="{C5E2E422-2A22-48CA-8988-EEA5F1A0CA70}" type="presOf" srcId="{4E213C38-0615-4F3F-880C-D294C06719F4}" destId="{3ECC9E3B-9755-4976-A2C8-D1808C246C1C}" srcOrd="0" destOrd="0" presId="urn:microsoft.com/office/officeart/2005/8/layout/vList6"/>
    <dgm:cxn modelId="{9350CCDC-483C-4AC7-8B02-7BAF5FF77F83}" srcId="{D567DC34-DADE-4632-90F9-DBDF857822D6}" destId="{700DE652-229B-4F7C-9418-666CDEB0921C}" srcOrd="2" destOrd="0" parTransId="{6C2F13CA-079F-486B-8317-AB693CDDE41F}" sibTransId="{3593F94B-E31C-4155-AA44-D4513AAFDC30}"/>
    <dgm:cxn modelId="{C87C2108-37FB-439E-9A6F-DF868A56DBAE}" srcId="{D567DC34-DADE-4632-90F9-DBDF857822D6}" destId="{771DC21D-878F-4CF3-8B3F-F1CBCD066F73}" srcOrd="1" destOrd="0" parTransId="{3AF6E9D3-A9C7-40AD-821F-AC65570DFC53}" sibTransId="{E1E528ED-85D9-4574-85B7-3080EB8D1650}"/>
    <dgm:cxn modelId="{F667272B-AAE9-4766-89D1-48139FEC4CD9}" type="presOf" srcId="{7345CB9B-FD53-4E94-A04B-5959C9D24F21}" destId="{49872A44-D927-4E96-81D7-88E71946934C}" srcOrd="0" destOrd="0" presId="urn:microsoft.com/office/officeart/2005/8/layout/vList6"/>
    <dgm:cxn modelId="{FBB8A75F-BF0C-4725-9063-3A07DE3922F7}" srcId="{D567DC34-DADE-4632-90F9-DBDF857822D6}" destId="{4E213C38-0615-4F3F-880C-D294C06719F4}" srcOrd="0" destOrd="0" parTransId="{F6850B49-C966-4ADA-B91F-A350CE535D14}" sibTransId="{9464E166-CBB5-451E-B671-D4D26A1A8750}"/>
    <dgm:cxn modelId="{269E1350-6D20-41E2-9CED-3ADD2364932B}" type="presOf" srcId="{4E874433-E021-414E-8D05-878A89F70E0D}" destId="{B9FBE42E-3581-4559-AEDD-E9CF95059163}" srcOrd="0" destOrd="0" presId="urn:microsoft.com/office/officeart/2005/8/layout/vList6"/>
    <dgm:cxn modelId="{A39292CC-B831-4A21-84A5-309FB152AB76}" type="presParOf" srcId="{C32F058D-AE68-460B-80AC-6766B44921BE}" destId="{632BDD4E-1C0D-4BF6-881D-E02541F2072A}" srcOrd="0" destOrd="0" presId="urn:microsoft.com/office/officeart/2005/8/layout/vList6"/>
    <dgm:cxn modelId="{1EFEA5E6-5D0D-4CC0-9A3B-6169BC7D3499}" type="presParOf" srcId="{632BDD4E-1C0D-4BF6-881D-E02541F2072A}" destId="{3ECC9E3B-9755-4976-A2C8-D1808C246C1C}" srcOrd="0" destOrd="0" presId="urn:microsoft.com/office/officeart/2005/8/layout/vList6"/>
    <dgm:cxn modelId="{288C84A1-9E34-4E6B-A088-27EE1743F879}" type="presParOf" srcId="{632BDD4E-1C0D-4BF6-881D-E02541F2072A}" destId="{B9FBE42E-3581-4559-AEDD-E9CF95059163}" srcOrd="1" destOrd="0" presId="urn:microsoft.com/office/officeart/2005/8/layout/vList6"/>
    <dgm:cxn modelId="{CB629AD9-FBDB-4E72-B223-E56150B9A68F}" type="presParOf" srcId="{C32F058D-AE68-460B-80AC-6766B44921BE}" destId="{71A26862-59CB-45D8-8BF1-8321AAA283A2}" srcOrd="1" destOrd="0" presId="urn:microsoft.com/office/officeart/2005/8/layout/vList6"/>
    <dgm:cxn modelId="{35835F60-DF09-4617-9955-E0A8B9258123}" type="presParOf" srcId="{C32F058D-AE68-460B-80AC-6766B44921BE}" destId="{DBC07D79-EFAA-4903-BC06-88918DD18DCE}" srcOrd="2" destOrd="0" presId="urn:microsoft.com/office/officeart/2005/8/layout/vList6"/>
    <dgm:cxn modelId="{E7ED6F39-DD41-4C90-AAAC-EF72759473B2}" type="presParOf" srcId="{DBC07D79-EFAA-4903-BC06-88918DD18DCE}" destId="{F1CF30CE-FBB5-4E40-85D2-2B57866FF710}" srcOrd="0" destOrd="0" presId="urn:microsoft.com/office/officeart/2005/8/layout/vList6"/>
    <dgm:cxn modelId="{27FF7FDF-DA47-46C9-817A-F0DD3BB1EF9A}" type="presParOf" srcId="{DBC07D79-EFAA-4903-BC06-88918DD18DCE}" destId="{49872A44-D927-4E96-81D7-88E71946934C}" srcOrd="1" destOrd="0" presId="urn:microsoft.com/office/officeart/2005/8/layout/vList6"/>
    <dgm:cxn modelId="{83AE5CCB-9092-4817-AE57-62906FD01BF1}" type="presParOf" srcId="{C32F058D-AE68-460B-80AC-6766B44921BE}" destId="{F00F4A52-4944-4D21-A717-B4830D3DD893}" srcOrd="3" destOrd="0" presId="urn:microsoft.com/office/officeart/2005/8/layout/vList6"/>
    <dgm:cxn modelId="{AD4EA2F7-7A8A-4615-BFA9-8FCAA04CAF07}" type="presParOf" srcId="{C32F058D-AE68-460B-80AC-6766B44921BE}" destId="{C93B135B-1FB4-4840-84A3-112CEB20219A}" srcOrd="4" destOrd="0" presId="urn:microsoft.com/office/officeart/2005/8/layout/vList6"/>
    <dgm:cxn modelId="{93E84E7A-017E-4B07-827C-24D02A0FCD39}" type="presParOf" srcId="{C93B135B-1FB4-4840-84A3-112CEB20219A}" destId="{D7C664E5-9E1D-4E4B-B834-31948F708151}" srcOrd="0" destOrd="0" presId="urn:microsoft.com/office/officeart/2005/8/layout/vList6"/>
    <dgm:cxn modelId="{35ED61F9-41A8-459B-8EB7-57F389D3925F}" type="presParOf" srcId="{C93B135B-1FB4-4840-84A3-112CEB20219A}" destId="{49BC86A7-38D6-42C0-9AD5-99D38686A1F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920746-7DE4-4A9E-B7CE-702063802C62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C7A5E54-FF71-4386-A6B8-BA4755EAF22F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l-BE" noProof="0" dirty="0" smtClean="0"/>
            <a:t>Bed</a:t>
          </a:r>
        </a:p>
        <a:p>
          <a:r>
            <a:rPr lang="nl-BE" noProof="0" dirty="0" smtClean="0"/>
            <a:t>Neutrale stimulus</a:t>
          </a:r>
          <a:endParaRPr lang="nl-BE" noProof="0" dirty="0"/>
        </a:p>
      </dgm:t>
    </dgm:pt>
    <dgm:pt modelId="{412FBFE5-27D9-4C03-8F45-84D3D1193161}" type="parTrans" cxnId="{2FF8F2BC-BC3F-46DF-930E-B85625FD3D3F}">
      <dgm:prSet/>
      <dgm:spPr/>
      <dgm:t>
        <a:bodyPr/>
        <a:lstStyle/>
        <a:p>
          <a:endParaRPr lang="fr-BE"/>
        </a:p>
      </dgm:t>
    </dgm:pt>
    <dgm:pt modelId="{2D845DDC-69CF-4859-A594-D9B821D53C6A}" type="sibTrans" cxnId="{2FF8F2BC-BC3F-46DF-930E-B85625FD3D3F}">
      <dgm:prSet/>
      <dgm:spPr>
        <a:solidFill>
          <a:srgbClr val="B2B2B2"/>
        </a:solidFill>
      </dgm:spPr>
      <dgm:t>
        <a:bodyPr/>
        <a:lstStyle/>
        <a:p>
          <a:endParaRPr lang="fr-BE"/>
        </a:p>
      </dgm:t>
    </dgm:pt>
    <dgm:pt modelId="{B31E5FC6-7465-4AE7-B1D5-598B33E015E8}">
      <dgm:prSet phldrT="[Texte]"/>
      <dgm:spPr>
        <a:solidFill>
          <a:schemeClr val="accent6"/>
        </a:solidFill>
      </dgm:spPr>
      <dgm:t>
        <a:bodyPr/>
        <a:lstStyle/>
        <a:p>
          <a:r>
            <a:rPr lang="nl-BE" noProof="0" dirty="0" smtClean="0"/>
            <a:t>Wakker liggen</a:t>
          </a:r>
        </a:p>
        <a:p>
          <a:r>
            <a:rPr lang="nl-BE" noProof="0" dirty="0" smtClean="0"/>
            <a:t>Negatieve stimulus</a:t>
          </a:r>
          <a:endParaRPr lang="nl-BE" noProof="0" dirty="0"/>
        </a:p>
      </dgm:t>
    </dgm:pt>
    <dgm:pt modelId="{2F20B821-D897-4209-8070-DDC0002A7942}" type="parTrans" cxnId="{5BBB62DB-8E50-4A3B-A7A6-045E1AB052AB}">
      <dgm:prSet/>
      <dgm:spPr/>
      <dgm:t>
        <a:bodyPr/>
        <a:lstStyle/>
        <a:p>
          <a:endParaRPr lang="fr-BE"/>
        </a:p>
      </dgm:t>
    </dgm:pt>
    <dgm:pt modelId="{66A8846F-3C26-4EBA-BFA4-F873E9555831}" type="sibTrans" cxnId="{5BBB62DB-8E50-4A3B-A7A6-045E1AB052A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fr-BE"/>
        </a:p>
      </dgm:t>
    </dgm:pt>
    <dgm:pt modelId="{360F77CB-AA12-4252-83DE-22D6DA50B927}">
      <dgm:prSet phldrT="[Texte]"/>
      <dgm:spPr>
        <a:solidFill>
          <a:schemeClr val="accent2"/>
        </a:solidFill>
      </dgm:spPr>
      <dgm:t>
        <a:bodyPr/>
        <a:lstStyle/>
        <a:p>
          <a:r>
            <a:rPr lang="nl-BE" noProof="0" dirty="0" smtClean="0"/>
            <a:t>Bed</a:t>
          </a:r>
        </a:p>
        <a:p>
          <a:r>
            <a:rPr lang="nl-BE" noProof="0" dirty="0" smtClean="0"/>
            <a:t>Negatieve stimulus</a:t>
          </a:r>
          <a:endParaRPr lang="nl-BE" noProof="0" dirty="0"/>
        </a:p>
      </dgm:t>
    </dgm:pt>
    <dgm:pt modelId="{4FABF858-77A4-430B-B231-1BF81EAEA07D}" type="parTrans" cxnId="{58A5C7DE-EF84-4B2A-88BE-5E9187A6FF5F}">
      <dgm:prSet/>
      <dgm:spPr/>
      <dgm:t>
        <a:bodyPr/>
        <a:lstStyle/>
        <a:p>
          <a:endParaRPr lang="fr-BE"/>
        </a:p>
      </dgm:t>
    </dgm:pt>
    <dgm:pt modelId="{FA5FDB15-CA70-40D3-B6B7-3625BE2500BB}" type="sibTrans" cxnId="{58A5C7DE-EF84-4B2A-88BE-5E9187A6FF5F}">
      <dgm:prSet/>
      <dgm:spPr/>
      <dgm:t>
        <a:bodyPr/>
        <a:lstStyle/>
        <a:p>
          <a:endParaRPr lang="fr-BE"/>
        </a:p>
      </dgm:t>
    </dgm:pt>
    <dgm:pt modelId="{4FF4FADB-B1F3-42D8-8C9F-7E69CD0D6225}" type="pres">
      <dgm:prSet presAssocID="{E3920746-7DE4-4A9E-B7CE-702063802C62}" presName="Name0" presStyleCnt="0">
        <dgm:presLayoutVars>
          <dgm:dir/>
          <dgm:resizeHandles val="exact"/>
        </dgm:presLayoutVars>
      </dgm:prSet>
      <dgm:spPr/>
    </dgm:pt>
    <dgm:pt modelId="{1EF3A319-82A9-4FA3-99C2-6B5A7481927B}" type="pres">
      <dgm:prSet presAssocID="{8C7A5E54-FF71-4386-A6B8-BA4755EAF2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4664199-ED75-448D-8BFD-A20B8A966D7D}" type="pres">
      <dgm:prSet presAssocID="{2D845DDC-69CF-4859-A594-D9B821D53C6A}" presName="sibTrans" presStyleLbl="sibTrans2D1" presStyleIdx="0" presStyleCnt="2"/>
      <dgm:spPr>
        <a:prstGeom prst="mathPlus">
          <a:avLst/>
        </a:prstGeom>
      </dgm:spPr>
      <dgm:t>
        <a:bodyPr/>
        <a:lstStyle/>
        <a:p>
          <a:endParaRPr lang="fr-BE"/>
        </a:p>
      </dgm:t>
    </dgm:pt>
    <dgm:pt modelId="{3AA42716-E110-4C19-AE20-4DCE4823F355}" type="pres">
      <dgm:prSet presAssocID="{2D845DDC-69CF-4859-A594-D9B821D53C6A}" presName="connectorText" presStyleLbl="sibTrans2D1" presStyleIdx="0" presStyleCnt="2"/>
      <dgm:spPr/>
      <dgm:t>
        <a:bodyPr/>
        <a:lstStyle/>
        <a:p>
          <a:endParaRPr lang="fr-BE"/>
        </a:p>
      </dgm:t>
    </dgm:pt>
    <dgm:pt modelId="{4B84A9BA-17FC-40F3-8A05-92F378DA899B}" type="pres">
      <dgm:prSet presAssocID="{B31E5FC6-7465-4AE7-B1D5-598B33E015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6BAF4BF-8ABF-4326-93BB-6BAE81CA0E9F}" type="pres">
      <dgm:prSet presAssocID="{66A8846F-3C26-4EBA-BFA4-F873E9555831}" presName="sibTrans" presStyleLbl="sibTrans2D1" presStyleIdx="1" presStyleCnt="2"/>
      <dgm:spPr/>
      <dgm:t>
        <a:bodyPr/>
        <a:lstStyle/>
        <a:p>
          <a:endParaRPr lang="fr-BE"/>
        </a:p>
      </dgm:t>
    </dgm:pt>
    <dgm:pt modelId="{AC8D1C5B-F619-4B14-B43C-9188598900A6}" type="pres">
      <dgm:prSet presAssocID="{66A8846F-3C26-4EBA-BFA4-F873E9555831}" presName="connectorText" presStyleLbl="sibTrans2D1" presStyleIdx="1" presStyleCnt="2"/>
      <dgm:spPr/>
      <dgm:t>
        <a:bodyPr/>
        <a:lstStyle/>
        <a:p>
          <a:endParaRPr lang="fr-BE"/>
        </a:p>
      </dgm:t>
    </dgm:pt>
    <dgm:pt modelId="{428AC75F-133A-4929-BDB6-A5446C1F8C4F}" type="pres">
      <dgm:prSet presAssocID="{360F77CB-AA12-4252-83DE-22D6DA50B9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377BF68-4D66-43DD-AE83-BB2D1DAF57AF}" type="presOf" srcId="{66A8846F-3C26-4EBA-BFA4-F873E9555831}" destId="{D6BAF4BF-8ABF-4326-93BB-6BAE81CA0E9F}" srcOrd="0" destOrd="0" presId="urn:microsoft.com/office/officeart/2005/8/layout/process1"/>
    <dgm:cxn modelId="{F05D5DFD-32FC-4B0E-A829-613DC83FB3E5}" type="presOf" srcId="{8C7A5E54-FF71-4386-A6B8-BA4755EAF22F}" destId="{1EF3A319-82A9-4FA3-99C2-6B5A7481927B}" srcOrd="0" destOrd="0" presId="urn:microsoft.com/office/officeart/2005/8/layout/process1"/>
    <dgm:cxn modelId="{5BBB62DB-8E50-4A3B-A7A6-045E1AB052AB}" srcId="{E3920746-7DE4-4A9E-B7CE-702063802C62}" destId="{B31E5FC6-7465-4AE7-B1D5-598B33E015E8}" srcOrd="1" destOrd="0" parTransId="{2F20B821-D897-4209-8070-DDC0002A7942}" sibTransId="{66A8846F-3C26-4EBA-BFA4-F873E9555831}"/>
    <dgm:cxn modelId="{FEBE15A2-5D1F-4AA1-8E0E-F283E2E83EFD}" type="presOf" srcId="{360F77CB-AA12-4252-83DE-22D6DA50B927}" destId="{428AC75F-133A-4929-BDB6-A5446C1F8C4F}" srcOrd="0" destOrd="0" presId="urn:microsoft.com/office/officeart/2005/8/layout/process1"/>
    <dgm:cxn modelId="{B9E18936-60A8-49A3-BD0D-7B3EC2EB7197}" type="presOf" srcId="{2D845DDC-69CF-4859-A594-D9B821D53C6A}" destId="{3AA42716-E110-4C19-AE20-4DCE4823F355}" srcOrd="1" destOrd="0" presId="urn:microsoft.com/office/officeart/2005/8/layout/process1"/>
    <dgm:cxn modelId="{58A5C7DE-EF84-4B2A-88BE-5E9187A6FF5F}" srcId="{E3920746-7DE4-4A9E-B7CE-702063802C62}" destId="{360F77CB-AA12-4252-83DE-22D6DA50B927}" srcOrd="2" destOrd="0" parTransId="{4FABF858-77A4-430B-B231-1BF81EAEA07D}" sibTransId="{FA5FDB15-CA70-40D3-B6B7-3625BE2500BB}"/>
    <dgm:cxn modelId="{8C674C15-4B8A-4E17-8668-35A350D1B0F5}" type="presOf" srcId="{E3920746-7DE4-4A9E-B7CE-702063802C62}" destId="{4FF4FADB-B1F3-42D8-8C9F-7E69CD0D6225}" srcOrd="0" destOrd="0" presId="urn:microsoft.com/office/officeart/2005/8/layout/process1"/>
    <dgm:cxn modelId="{85FCACD7-E49C-4A3F-8D60-29D84C81638B}" type="presOf" srcId="{B31E5FC6-7465-4AE7-B1D5-598B33E015E8}" destId="{4B84A9BA-17FC-40F3-8A05-92F378DA899B}" srcOrd="0" destOrd="0" presId="urn:microsoft.com/office/officeart/2005/8/layout/process1"/>
    <dgm:cxn modelId="{9F8E3C51-AD62-4A80-8C3F-807DCF7CDFD0}" type="presOf" srcId="{66A8846F-3C26-4EBA-BFA4-F873E9555831}" destId="{AC8D1C5B-F619-4B14-B43C-9188598900A6}" srcOrd="1" destOrd="0" presId="urn:microsoft.com/office/officeart/2005/8/layout/process1"/>
    <dgm:cxn modelId="{73632158-AE6A-4B5C-97FF-B166C4BC35DD}" type="presOf" srcId="{2D845DDC-69CF-4859-A594-D9B821D53C6A}" destId="{84664199-ED75-448D-8BFD-A20B8A966D7D}" srcOrd="0" destOrd="0" presId="urn:microsoft.com/office/officeart/2005/8/layout/process1"/>
    <dgm:cxn modelId="{2FF8F2BC-BC3F-46DF-930E-B85625FD3D3F}" srcId="{E3920746-7DE4-4A9E-B7CE-702063802C62}" destId="{8C7A5E54-FF71-4386-A6B8-BA4755EAF22F}" srcOrd="0" destOrd="0" parTransId="{412FBFE5-27D9-4C03-8F45-84D3D1193161}" sibTransId="{2D845DDC-69CF-4859-A594-D9B821D53C6A}"/>
    <dgm:cxn modelId="{4D5C262F-A0BA-4397-A47F-0665F1359328}" type="presParOf" srcId="{4FF4FADB-B1F3-42D8-8C9F-7E69CD0D6225}" destId="{1EF3A319-82A9-4FA3-99C2-6B5A7481927B}" srcOrd="0" destOrd="0" presId="urn:microsoft.com/office/officeart/2005/8/layout/process1"/>
    <dgm:cxn modelId="{370D917A-ACE6-4300-9149-EAAC49C36515}" type="presParOf" srcId="{4FF4FADB-B1F3-42D8-8C9F-7E69CD0D6225}" destId="{84664199-ED75-448D-8BFD-A20B8A966D7D}" srcOrd="1" destOrd="0" presId="urn:microsoft.com/office/officeart/2005/8/layout/process1"/>
    <dgm:cxn modelId="{910639E0-1977-4A89-831B-EFBF1379ABDC}" type="presParOf" srcId="{84664199-ED75-448D-8BFD-A20B8A966D7D}" destId="{3AA42716-E110-4C19-AE20-4DCE4823F355}" srcOrd="0" destOrd="0" presId="urn:microsoft.com/office/officeart/2005/8/layout/process1"/>
    <dgm:cxn modelId="{14631436-758D-4384-A62F-BB90439B3A14}" type="presParOf" srcId="{4FF4FADB-B1F3-42D8-8C9F-7E69CD0D6225}" destId="{4B84A9BA-17FC-40F3-8A05-92F378DA899B}" srcOrd="2" destOrd="0" presId="urn:microsoft.com/office/officeart/2005/8/layout/process1"/>
    <dgm:cxn modelId="{889812D5-1768-45CB-93FD-B0D522CCBD7A}" type="presParOf" srcId="{4FF4FADB-B1F3-42D8-8C9F-7E69CD0D6225}" destId="{D6BAF4BF-8ABF-4326-93BB-6BAE81CA0E9F}" srcOrd="3" destOrd="0" presId="urn:microsoft.com/office/officeart/2005/8/layout/process1"/>
    <dgm:cxn modelId="{C2C9DCA4-E3F3-4AEE-8E3A-7A3BC1A9D197}" type="presParOf" srcId="{D6BAF4BF-8ABF-4326-93BB-6BAE81CA0E9F}" destId="{AC8D1C5B-F619-4B14-B43C-9188598900A6}" srcOrd="0" destOrd="0" presId="urn:microsoft.com/office/officeart/2005/8/layout/process1"/>
    <dgm:cxn modelId="{ADD714ED-768F-4FED-94BA-60F12A73A359}" type="presParOf" srcId="{4FF4FADB-B1F3-42D8-8C9F-7E69CD0D6225}" destId="{428AC75F-133A-4929-BDB6-A5446C1F8C4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D5B8CB-5AB7-4BF6-BFF0-82BCA35B26D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78C9DB11-7C6C-4C1B-B661-5C18144062E5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nl-BE" sz="16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Insomnia</a:t>
          </a:r>
          <a:endParaRPr lang="fr-BE" sz="16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9F59-A391-4760-8A9E-312929F4B6BA}" type="parTrans" cxnId="{5292F1BF-C9F0-4A91-B6F8-7199D7A06422}">
      <dgm:prSet/>
      <dgm:spPr/>
      <dgm:t>
        <a:bodyPr/>
        <a:lstStyle/>
        <a:p>
          <a:endParaRPr lang="fr-BE" sz="1400"/>
        </a:p>
      </dgm:t>
    </dgm:pt>
    <dgm:pt modelId="{5CF8D6EB-C488-4861-9F21-0731CE205409}" type="sibTrans" cxnId="{5292F1BF-C9F0-4A91-B6F8-7199D7A06422}">
      <dgm:prSet/>
      <dgm:spPr/>
      <dgm:t>
        <a:bodyPr/>
        <a:lstStyle/>
        <a:p>
          <a:endParaRPr lang="fr-BE" sz="1400"/>
        </a:p>
      </dgm:t>
    </dgm:pt>
    <dgm:pt modelId="{CC1F51EC-1685-484A-A356-077A5EED1E71}">
      <dgm:prSet phldrT="[Texte]" custT="1"/>
      <dgm:spPr>
        <a:solidFill>
          <a:srgbClr val="4BACC6"/>
        </a:solidFill>
      </dgm:spPr>
      <dgm:t>
        <a:bodyPr/>
        <a:lstStyle/>
        <a:p>
          <a:r>
            <a:rPr lang="nl-BE" sz="1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Gedachten &amp; attitudes</a:t>
          </a:r>
        </a:p>
        <a:p>
          <a:r>
            <a:rPr lang="nl-BE" sz="1400" dirty="0" smtClean="0"/>
            <a:t>Ongerust zijn over de slapeloosheid; dramatiseren van de consequenties</a:t>
          </a:r>
          <a:endParaRPr lang="nl-BE" sz="1400" dirty="0"/>
        </a:p>
      </dgm:t>
    </dgm:pt>
    <dgm:pt modelId="{492ADB94-B042-4849-8B41-F4C97BCEDD76}" type="parTrans" cxnId="{E1D97FC1-82E4-41D5-A2DD-0D446263BD69}">
      <dgm:prSet custT="1"/>
      <dgm:spPr>
        <a:solidFill>
          <a:srgbClr val="B2B2B2"/>
        </a:solidFill>
      </dgm:spPr>
      <dgm:t>
        <a:bodyPr/>
        <a:lstStyle/>
        <a:p>
          <a:endParaRPr lang="fr-BE" sz="1400"/>
        </a:p>
      </dgm:t>
    </dgm:pt>
    <dgm:pt modelId="{94C385DB-1B3E-459D-A444-B424CC7214DA}" type="sibTrans" cxnId="{E1D97FC1-82E4-41D5-A2DD-0D446263BD69}">
      <dgm:prSet/>
      <dgm:spPr/>
      <dgm:t>
        <a:bodyPr/>
        <a:lstStyle/>
        <a:p>
          <a:endParaRPr lang="fr-BE" sz="1400"/>
        </a:p>
      </dgm:t>
    </dgm:pt>
    <dgm:pt modelId="{4B7F56CE-ADBA-439E-B647-F5A8BC012523}">
      <dgm:prSet phldrT="[Texte]" custT="1"/>
      <dgm:spPr>
        <a:solidFill>
          <a:srgbClr val="9EBE5E"/>
        </a:solidFill>
      </dgm:spPr>
      <dgm:t>
        <a:bodyPr/>
        <a:lstStyle/>
        <a:p>
          <a:r>
            <a:rPr lang="nl-BE" sz="1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Slechte gewoonten</a:t>
          </a:r>
        </a:p>
        <a:p>
          <a:r>
            <a:rPr lang="nl-BE" sz="1400" dirty="0" smtClean="0"/>
            <a:t>Te lang in bed liggen, dutjes…</a:t>
          </a:r>
          <a:endParaRPr lang="nl-BE" sz="1400" dirty="0"/>
        </a:p>
      </dgm:t>
    </dgm:pt>
    <dgm:pt modelId="{B16FB7A9-781B-4191-8A9F-D3B0D96F3EB6}" type="parTrans" cxnId="{C7BE2A91-AD26-430E-A0B2-B482A81917BC}">
      <dgm:prSet custT="1"/>
      <dgm:spPr>
        <a:solidFill>
          <a:srgbClr val="B2B2B2"/>
        </a:solidFill>
      </dgm:spPr>
      <dgm:t>
        <a:bodyPr/>
        <a:lstStyle/>
        <a:p>
          <a:endParaRPr lang="fr-BE" sz="1400"/>
        </a:p>
      </dgm:t>
    </dgm:pt>
    <dgm:pt modelId="{D33CEF71-D8B0-4FF0-99DA-2EC79211FE16}" type="sibTrans" cxnId="{C7BE2A91-AD26-430E-A0B2-B482A81917BC}">
      <dgm:prSet/>
      <dgm:spPr/>
      <dgm:t>
        <a:bodyPr/>
        <a:lstStyle/>
        <a:p>
          <a:endParaRPr lang="fr-BE" sz="1400"/>
        </a:p>
      </dgm:t>
    </dgm:pt>
    <dgm:pt modelId="{A4E30705-19CD-4654-8B11-F99169D1C844}">
      <dgm:prSet phldrT="[Texte]" custT="1"/>
      <dgm:spPr/>
      <dgm:t>
        <a:bodyPr/>
        <a:lstStyle/>
        <a:p>
          <a:r>
            <a:rPr lang="nl-BE" sz="1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Gevolgen</a:t>
          </a:r>
          <a:endParaRPr lang="nl-BE" sz="14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nl-BE" sz="1400" dirty="0" smtClean="0"/>
            <a:t>Vermoeidheid, vermindering van de prestaties, stemmingsschommelingen,…</a:t>
          </a:r>
          <a:endParaRPr lang="nl-BE" sz="1400" dirty="0"/>
        </a:p>
      </dgm:t>
    </dgm:pt>
    <dgm:pt modelId="{5D73EC4F-5858-49CB-9469-08A5FBAEDC1D}" type="parTrans" cxnId="{A5BA17E4-1023-4AEC-972B-F6385A3BD57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fr-BE" sz="1400"/>
        </a:p>
      </dgm:t>
    </dgm:pt>
    <dgm:pt modelId="{E95CAB6D-134B-4327-9B0A-517EFF95E8C5}" type="sibTrans" cxnId="{A5BA17E4-1023-4AEC-972B-F6385A3BD570}">
      <dgm:prSet/>
      <dgm:spPr/>
      <dgm:t>
        <a:bodyPr/>
        <a:lstStyle/>
        <a:p>
          <a:endParaRPr lang="fr-BE" sz="1400"/>
        </a:p>
      </dgm:t>
    </dgm:pt>
    <dgm:pt modelId="{A2281202-B748-454C-ACE0-D0B6278D2AFB}">
      <dgm:prSet phldrT="[Texte]" custT="1"/>
      <dgm:spPr>
        <a:solidFill>
          <a:srgbClr val="C0504D"/>
        </a:solidFill>
      </dgm:spPr>
      <dgm:t>
        <a:bodyPr/>
        <a:lstStyle/>
        <a:p>
          <a:r>
            <a:rPr lang="nl-BE" sz="1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Spanning</a:t>
          </a:r>
          <a:endParaRPr lang="nl-BE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nl-BE" sz="1400" dirty="0" smtClean="0"/>
            <a:t>emotioneel, cognitief, </a:t>
          </a:r>
        </a:p>
        <a:p>
          <a:r>
            <a:rPr lang="nl-BE" sz="1400" dirty="0" smtClean="0"/>
            <a:t>fysiologisch</a:t>
          </a:r>
          <a:endParaRPr lang="nl-BE" sz="1400" dirty="0"/>
        </a:p>
      </dgm:t>
    </dgm:pt>
    <dgm:pt modelId="{7E4019BC-B6B8-4DFB-A4A2-A0A71C4A4D08}" type="parTrans" cxnId="{3D37D189-3229-4B41-8F58-0FA418392C9E}">
      <dgm:prSet custT="1"/>
      <dgm:spPr>
        <a:solidFill>
          <a:srgbClr val="C0504D"/>
        </a:solidFill>
      </dgm:spPr>
      <dgm:t>
        <a:bodyPr/>
        <a:lstStyle/>
        <a:p>
          <a:endParaRPr lang="fr-BE" sz="1400"/>
        </a:p>
      </dgm:t>
    </dgm:pt>
    <dgm:pt modelId="{A6E3B3A1-93B8-4536-B0EC-B831EA7D3A85}" type="sibTrans" cxnId="{3D37D189-3229-4B41-8F58-0FA418392C9E}">
      <dgm:prSet/>
      <dgm:spPr/>
      <dgm:t>
        <a:bodyPr/>
        <a:lstStyle/>
        <a:p>
          <a:endParaRPr lang="fr-BE" sz="1400"/>
        </a:p>
      </dgm:t>
    </dgm:pt>
    <dgm:pt modelId="{576B9007-FE38-4347-A52D-6159FA41B810}" type="pres">
      <dgm:prSet presAssocID="{DED5B8CB-5AB7-4BF6-BFF0-82BCA35B26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ACD844F2-2B8C-4D2C-8C86-F27B59BE2D98}" type="pres">
      <dgm:prSet presAssocID="{78C9DB11-7C6C-4C1B-B661-5C18144062E5}" presName="centerShape" presStyleLbl="node0" presStyleIdx="0" presStyleCnt="1" custLinFactNeighborX="2312"/>
      <dgm:spPr/>
      <dgm:t>
        <a:bodyPr/>
        <a:lstStyle/>
        <a:p>
          <a:endParaRPr lang="fr-BE"/>
        </a:p>
      </dgm:t>
    </dgm:pt>
    <dgm:pt modelId="{D31B0CF3-C6BD-4BA8-9523-E7DB5EB51B73}" type="pres">
      <dgm:prSet presAssocID="{492ADB94-B042-4849-8B41-F4C97BCEDD76}" presName="parTrans" presStyleLbl="sibTrans2D1" presStyleIdx="0" presStyleCnt="4" custAng="158848" custScaleX="172817" custLinFactNeighborX="7652" custRadScaleRad="219750" custRadScaleInc="-2147483648"/>
      <dgm:spPr>
        <a:prstGeom prst="leftRightArrow">
          <a:avLst/>
        </a:prstGeom>
      </dgm:spPr>
      <dgm:t>
        <a:bodyPr/>
        <a:lstStyle/>
        <a:p>
          <a:endParaRPr lang="fr-BE"/>
        </a:p>
      </dgm:t>
    </dgm:pt>
    <dgm:pt modelId="{ECDDA4F2-1C1E-471A-B5B5-A0D873F484CD}" type="pres">
      <dgm:prSet presAssocID="{492ADB94-B042-4849-8B41-F4C97BCEDD76}" presName="connectorText" presStyleLbl="sibTrans2D1" presStyleIdx="0" presStyleCnt="4"/>
      <dgm:spPr/>
      <dgm:t>
        <a:bodyPr/>
        <a:lstStyle/>
        <a:p>
          <a:endParaRPr lang="fr-BE"/>
        </a:p>
      </dgm:t>
    </dgm:pt>
    <dgm:pt modelId="{B3D0694A-4D5E-4FE6-88ED-BE153783D29D}" type="pres">
      <dgm:prSet presAssocID="{CC1F51EC-1685-484A-A356-077A5EED1E71}" presName="node" presStyleLbl="node1" presStyleIdx="0" presStyleCnt="4" custScaleX="213672" custScaleY="839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67AAD876-9764-4971-AA2F-C267E1D99AC3}" type="pres">
      <dgm:prSet presAssocID="{B16FB7A9-781B-4191-8A9F-D3B0D96F3EB6}" presName="parTrans" presStyleLbl="sibTrans2D1" presStyleIdx="1" presStyleCnt="4" custScaleX="130334" custLinFactNeighborX="3413"/>
      <dgm:spPr>
        <a:prstGeom prst="leftRightArrow">
          <a:avLst/>
        </a:prstGeom>
      </dgm:spPr>
      <dgm:t>
        <a:bodyPr/>
        <a:lstStyle/>
        <a:p>
          <a:endParaRPr lang="fr-BE"/>
        </a:p>
      </dgm:t>
    </dgm:pt>
    <dgm:pt modelId="{C6072627-67CE-4960-B13F-85D42B455D6D}" type="pres">
      <dgm:prSet presAssocID="{B16FB7A9-781B-4191-8A9F-D3B0D96F3EB6}" presName="connectorText" presStyleLbl="sibTrans2D1" presStyleIdx="1" presStyleCnt="4"/>
      <dgm:spPr/>
      <dgm:t>
        <a:bodyPr/>
        <a:lstStyle/>
        <a:p>
          <a:endParaRPr lang="fr-BE"/>
        </a:p>
      </dgm:t>
    </dgm:pt>
    <dgm:pt modelId="{51919FFB-A598-44C1-A016-4C270C071013}" type="pres">
      <dgm:prSet presAssocID="{4B7F56CE-ADBA-439E-B647-F5A8BC012523}" presName="node" presStyleLbl="node1" presStyleIdx="1" presStyleCnt="4" custScaleX="141432" custScaleY="83313" custRadScaleRad="1448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92696851-3C58-4B88-A8F7-34689009AABB}" type="pres">
      <dgm:prSet presAssocID="{5D73EC4F-5858-49CB-9469-08A5FBAEDC1D}" presName="parTrans" presStyleLbl="sibTrans2D1" presStyleIdx="2" presStyleCnt="4" custAng="21441152" custScaleX="166679" custLinFactNeighborX="9918" custLinFactNeighborY="3007"/>
      <dgm:spPr>
        <a:prstGeom prst="rightArrow">
          <a:avLst/>
        </a:prstGeom>
      </dgm:spPr>
      <dgm:t>
        <a:bodyPr/>
        <a:lstStyle/>
        <a:p>
          <a:endParaRPr lang="fr-BE"/>
        </a:p>
      </dgm:t>
    </dgm:pt>
    <dgm:pt modelId="{C0EA7F1D-FF1A-4FAB-A81E-B374E8D18AC3}" type="pres">
      <dgm:prSet presAssocID="{5D73EC4F-5858-49CB-9469-08A5FBAEDC1D}" presName="connectorText" presStyleLbl="sibTrans2D1" presStyleIdx="2" presStyleCnt="4"/>
      <dgm:spPr/>
      <dgm:t>
        <a:bodyPr/>
        <a:lstStyle/>
        <a:p>
          <a:endParaRPr lang="fr-BE"/>
        </a:p>
      </dgm:t>
    </dgm:pt>
    <dgm:pt modelId="{A07075F0-BA66-476E-B3D5-286C51E62E49}" type="pres">
      <dgm:prSet presAssocID="{A4E30705-19CD-4654-8B11-F99169D1C844}" presName="node" presStyleLbl="node1" presStyleIdx="2" presStyleCnt="4" custScaleX="190626" custScaleY="873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1B387189-A90B-4593-9FF0-1C091F9C17E8}" type="pres">
      <dgm:prSet presAssocID="{7E4019BC-B6B8-4DFB-A4A2-A0A71C4A4D08}" presName="parTrans" presStyleLbl="sibTrans2D1" presStyleIdx="3" presStyleCnt="4" custScaleX="143285"/>
      <dgm:spPr>
        <a:prstGeom prst="leftArrow">
          <a:avLst/>
        </a:prstGeom>
      </dgm:spPr>
      <dgm:t>
        <a:bodyPr/>
        <a:lstStyle/>
        <a:p>
          <a:endParaRPr lang="fr-BE"/>
        </a:p>
      </dgm:t>
    </dgm:pt>
    <dgm:pt modelId="{77731C32-95B8-41E2-8D3C-6191147C8F27}" type="pres">
      <dgm:prSet presAssocID="{7E4019BC-B6B8-4DFB-A4A2-A0A71C4A4D08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FFBE8E4C-95B9-48BD-9114-7BD9586E3C2D}" type="pres">
      <dgm:prSet presAssocID="{A2281202-B748-454C-ACE0-D0B6278D2AFB}" presName="node" presStyleLbl="node1" presStyleIdx="3" presStyleCnt="4" custScaleX="188525" custScaleY="83313" custRadScaleRad="1366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</dgm:ptLst>
  <dgm:cxnLst>
    <dgm:cxn modelId="{A033FE87-EFA1-4E6F-984B-3213AFCB7E37}" type="presOf" srcId="{DED5B8CB-5AB7-4BF6-BFF0-82BCA35B26D6}" destId="{576B9007-FE38-4347-A52D-6159FA41B810}" srcOrd="0" destOrd="0" presId="urn:microsoft.com/office/officeart/2005/8/layout/radial5"/>
    <dgm:cxn modelId="{33F4D600-DAAB-4E27-A26C-829CC31A115B}" type="presOf" srcId="{5D73EC4F-5858-49CB-9469-08A5FBAEDC1D}" destId="{C0EA7F1D-FF1A-4FAB-A81E-B374E8D18AC3}" srcOrd="1" destOrd="0" presId="urn:microsoft.com/office/officeart/2005/8/layout/radial5"/>
    <dgm:cxn modelId="{A5BA17E4-1023-4AEC-972B-F6385A3BD570}" srcId="{78C9DB11-7C6C-4C1B-B661-5C18144062E5}" destId="{A4E30705-19CD-4654-8B11-F99169D1C844}" srcOrd="2" destOrd="0" parTransId="{5D73EC4F-5858-49CB-9469-08A5FBAEDC1D}" sibTransId="{E95CAB6D-134B-4327-9B0A-517EFF95E8C5}"/>
    <dgm:cxn modelId="{184B7110-75B4-401C-A6F1-E0F90F8C2B3B}" type="presOf" srcId="{CC1F51EC-1685-484A-A356-077A5EED1E71}" destId="{B3D0694A-4D5E-4FE6-88ED-BE153783D29D}" srcOrd="0" destOrd="0" presId="urn:microsoft.com/office/officeart/2005/8/layout/radial5"/>
    <dgm:cxn modelId="{3D37D189-3229-4B41-8F58-0FA418392C9E}" srcId="{78C9DB11-7C6C-4C1B-B661-5C18144062E5}" destId="{A2281202-B748-454C-ACE0-D0B6278D2AFB}" srcOrd="3" destOrd="0" parTransId="{7E4019BC-B6B8-4DFB-A4A2-A0A71C4A4D08}" sibTransId="{A6E3B3A1-93B8-4536-B0EC-B831EA7D3A85}"/>
    <dgm:cxn modelId="{F732A4A9-5269-48CD-8FE8-59C03A224513}" type="presOf" srcId="{A4E30705-19CD-4654-8B11-F99169D1C844}" destId="{A07075F0-BA66-476E-B3D5-286C51E62E49}" srcOrd="0" destOrd="0" presId="urn:microsoft.com/office/officeart/2005/8/layout/radial5"/>
    <dgm:cxn modelId="{73894EB7-F305-44CA-BBE2-765789B7A511}" type="presOf" srcId="{492ADB94-B042-4849-8B41-F4C97BCEDD76}" destId="{ECDDA4F2-1C1E-471A-B5B5-A0D873F484CD}" srcOrd="1" destOrd="0" presId="urn:microsoft.com/office/officeart/2005/8/layout/radial5"/>
    <dgm:cxn modelId="{5292F1BF-C9F0-4A91-B6F8-7199D7A06422}" srcId="{DED5B8CB-5AB7-4BF6-BFF0-82BCA35B26D6}" destId="{78C9DB11-7C6C-4C1B-B661-5C18144062E5}" srcOrd="0" destOrd="0" parTransId="{78B09F59-A391-4760-8A9E-312929F4B6BA}" sibTransId="{5CF8D6EB-C488-4861-9F21-0731CE205409}"/>
    <dgm:cxn modelId="{47B99B9E-9292-4A92-B228-A98AB30650AB}" type="presOf" srcId="{7E4019BC-B6B8-4DFB-A4A2-A0A71C4A4D08}" destId="{1B387189-A90B-4593-9FF0-1C091F9C17E8}" srcOrd="0" destOrd="0" presId="urn:microsoft.com/office/officeart/2005/8/layout/radial5"/>
    <dgm:cxn modelId="{3EAB41E2-B4AA-4DF5-AA76-6224A4ADD62D}" type="presOf" srcId="{4B7F56CE-ADBA-439E-B647-F5A8BC012523}" destId="{51919FFB-A598-44C1-A016-4C270C071013}" srcOrd="0" destOrd="0" presId="urn:microsoft.com/office/officeart/2005/8/layout/radial5"/>
    <dgm:cxn modelId="{7DDF4342-2478-4906-80CA-4F10BFA66F82}" type="presOf" srcId="{A2281202-B748-454C-ACE0-D0B6278D2AFB}" destId="{FFBE8E4C-95B9-48BD-9114-7BD9586E3C2D}" srcOrd="0" destOrd="0" presId="urn:microsoft.com/office/officeart/2005/8/layout/radial5"/>
    <dgm:cxn modelId="{57229FCC-D4A1-4D34-AC4A-0E33182030AE}" type="presOf" srcId="{492ADB94-B042-4849-8B41-F4C97BCEDD76}" destId="{D31B0CF3-C6BD-4BA8-9523-E7DB5EB51B73}" srcOrd="0" destOrd="0" presId="urn:microsoft.com/office/officeart/2005/8/layout/radial5"/>
    <dgm:cxn modelId="{E1D97FC1-82E4-41D5-A2DD-0D446263BD69}" srcId="{78C9DB11-7C6C-4C1B-B661-5C18144062E5}" destId="{CC1F51EC-1685-484A-A356-077A5EED1E71}" srcOrd="0" destOrd="0" parTransId="{492ADB94-B042-4849-8B41-F4C97BCEDD76}" sibTransId="{94C385DB-1B3E-459D-A444-B424CC7214DA}"/>
    <dgm:cxn modelId="{3737AFE1-DB7E-4A2B-A32D-AD006A8F5437}" type="presOf" srcId="{B16FB7A9-781B-4191-8A9F-D3B0D96F3EB6}" destId="{67AAD876-9764-4971-AA2F-C267E1D99AC3}" srcOrd="0" destOrd="0" presId="urn:microsoft.com/office/officeart/2005/8/layout/radial5"/>
    <dgm:cxn modelId="{F1494927-F205-4F3D-820A-02944276EFDA}" type="presOf" srcId="{5D73EC4F-5858-49CB-9469-08A5FBAEDC1D}" destId="{92696851-3C58-4B88-A8F7-34689009AABB}" srcOrd="0" destOrd="0" presId="urn:microsoft.com/office/officeart/2005/8/layout/radial5"/>
    <dgm:cxn modelId="{C7BE2A91-AD26-430E-A0B2-B482A81917BC}" srcId="{78C9DB11-7C6C-4C1B-B661-5C18144062E5}" destId="{4B7F56CE-ADBA-439E-B647-F5A8BC012523}" srcOrd="1" destOrd="0" parTransId="{B16FB7A9-781B-4191-8A9F-D3B0D96F3EB6}" sibTransId="{D33CEF71-D8B0-4FF0-99DA-2EC79211FE16}"/>
    <dgm:cxn modelId="{1787A845-7881-460E-B359-9AD54EBD4E34}" type="presOf" srcId="{B16FB7A9-781B-4191-8A9F-D3B0D96F3EB6}" destId="{C6072627-67CE-4960-B13F-85D42B455D6D}" srcOrd="1" destOrd="0" presId="urn:microsoft.com/office/officeart/2005/8/layout/radial5"/>
    <dgm:cxn modelId="{A34FE6BB-8295-40B4-BE8E-CF373964B30D}" type="presOf" srcId="{7E4019BC-B6B8-4DFB-A4A2-A0A71C4A4D08}" destId="{77731C32-95B8-41E2-8D3C-6191147C8F27}" srcOrd="1" destOrd="0" presId="urn:microsoft.com/office/officeart/2005/8/layout/radial5"/>
    <dgm:cxn modelId="{70B5E082-E2CC-4FC5-9100-7E757FF28703}" type="presOf" srcId="{78C9DB11-7C6C-4C1B-B661-5C18144062E5}" destId="{ACD844F2-2B8C-4D2C-8C86-F27B59BE2D98}" srcOrd="0" destOrd="0" presId="urn:microsoft.com/office/officeart/2005/8/layout/radial5"/>
    <dgm:cxn modelId="{EEDE81DC-000D-44DE-9E55-9DCA453228C7}" type="presParOf" srcId="{576B9007-FE38-4347-A52D-6159FA41B810}" destId="{ACD844F2-2B8C-4D2C-8C86-F27B59BE2D98}" srcOrd="0" destOrd="0" presId="urn:microsoft.com/office/officeart/2005/8/layout/radial5"/>
    <dgm:cxn modelId="{B616F381-A53A-4577-9AE2-E570659CCA0E}" type="presParOf" srcId="{576B9007-FE38-4347-A52D-6159FA41B810}" destId="{D31B0CF3-C6BD-4BA8-9523-E7DB5EB51B73}" srcOrd="1" destOrd="0" presId="urn:microsoft.com/office/officeart/2005/8/layout/radial5"/>
    <dgm:cxn modelId="{67BE284F-4DCE-4BC1-A127-997AB3443987}" type="presParOf" srcId="{D31B0CF3-C6BD-4BA8-9523-E7DB5EB51B73}" destId="{ECDDA4F2-1C1E-471A-B5B5-A0D873F484CD}" srcOrd="0" destOrd="0" presId="urn:microsoft.com/office/officeart/2005/8/layout/radial5"/>
    <dgm:cxn modelId="{64CE0486-11D9-434B-A141-678F8F1D9C1C}" type="presParOf" srcId="{576B9007-FE38-4347-A52D-6159FA41B810}" destId="{B3D0694A-4D5E-4FE6-88ED-BE153783D29D}" srcOrd="2" destOrd="0" presId="urn:microsoft.com/office/officeart/2005/8/layout/radial5"/>
    <dgm:cxn modelId="{2FAF2667-4142-476B-9FD3-916047B13C45}" type="presParOf" srcId="{576B9007-FE38-4347-A52D-6159FA41B810}" destId="{67AAD876-9764-4971-AA2F-C267E1D99AC3}" srcOrd="3" destOrd="0" presId="urn:microsoft.com/office/officeart/2005/8/layout/radial5"/>
    <dgm:cxn modelId="{E258DB92-658D-4111-A1CB-5EE81D18804F}" type="presParOf" srcId="{67AAD876-9764-4971-AA2F-C267E1D99AC3}" destId="{C6072627-67CE-4960-B13F-85D42B455D6D}" srcOrd="0" destOrd="0" presId="urn:microsoft.com/office/officeart/2005/8/layout/radial5"/>
    <dgm:cxn modelId="{06E0AD93-B555-429B-B06B-A78460A7EC79}" type="presParOf" srcId="{576B9007-FE38-4347-A52D-6159FA41B810}" destId="{51919FFB-A598-44C1-A016-4C270C071013}" srcOrd="4" destOrd="0" presId="urn:microsoft.com/office/officeart/2005/8/layout/radial5"/>
    <dgm:cxn modelId="{0053F74D-9F1D-4F92-95F7-10AF5D022057}" type="presParOf" srcId="{576B9007-FE38-4347-A52D-6159FA41B810}" destId="{92696851-3C58-4B88-A8F7-34689009AABB}" srcOrd="5" destOrd="0" presId="urn:microsoft.com/office/officeart/2005/8/layout/radial5"/>
    <dgm:cxn modelId="{86F80825-8165-4A64-A30A-206FC2ADD3A8}" type="presParOf" srcId="{92696851-3C58-4B88-A8F7-34689009AABB}" destId="{C0EA7F1D-FF1A-4FAB-A81E-B374E8D18AC3}" srcOrd="0" destOrd="0" presId="urn:microsoft.com/office/officeart/2005/8/layout/radial5"/>
    <dgm:cxn modelId="{3C3D7488-41C2-4E78-9431-611B116F800D}" type="presParOf" srcId="{576B9007-FE38-4347-A52D-6159FA41B810}" destId="{A07075F0-BA66-476E-B3D5-286C51E62E49}" srcOrd="6" destOrd="0" presId="urn:microsoft.com/office/officeart/2005/8/layout/radial5"/>
    <dgm:cxn modelId="{9A912D46-7DE8-47C3-BDC5-8E52713EE305}" type="presParOf" srcId="{576B9007-FE38-4347-A52D-6159FA41B810}" destId="{1B387189-A90B-4593-9FF0-1C091F9C17E8}" srcOrd="7" destOrd="0" presId="urn:microsoft.com/office/officeart/2005/8/layout/radial5"/>
    <dgm:cxn modelId="{5149856F-30BB-488D-A1CE-6A7B6891716E}" type="presParOf" srcId="{1B387189-A90B-4593-9FF0-1C091F9C17E8}" destId="{77731C32-95B8-41E2-8D3C-6191147C8F27}" srcOrd="0" destOrd="0" presId="urn:microsoft.com/office/officeart/2005/8/layout/radial5"/>
    <dgm:cxn modelId="{0D56879D-9B80-44FE-A459-40E22B1BF929}" type="presParOf" srcId="{576B9007-FE38-4347-A52D-6159FA41B810}" destId="{FFBE8E4C-95B9-48BD-9114-7BD9586E3C2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67DC34-DADE-4632-90F9-DBDF857822D6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4E213C38-0615-4F3F-880C-D294C06719F4}">
      <dgm:prSet phldrT="[Texte]" custT="1"/>
      <dgm:spPr/>
      <dgm:t>
        <a:bodyPr/>
        <a:lstStyle/>
        <a:p>
          <a:r>
            <a:rPr lang="nl-BE" sz="2000" b="1" noProof="0" dirty="0" smtClean="0"/>
            <a:t>Minimale interventie</a:t>
          </a:r>
          <a:endParaRPr lang="fr-BE" sz="2000" b="1" dirty="0"/>
        </a:p>
      </dgm:t>
    </dgm:pt>
    <dgm:pt modelId="{F6850B49-C966-4ADA-B91F-A350CE535D14}" type="parTrans" cxnId="{FBB8A75F-BF0C-4725-9063-3A07DE3922F7}">
      <dgm:prSet/>
      <dgm:spPr/>
      <dgm:t>
        <a:bodyPr/>
        <a:lstStyle/>
        <a:p>
          <a:endParaRPr lang="fr-BE" b="1"/>
        </a:p>
      </dgm:t>
    </dgm:pt>
    <dgm:pt modelId="{9464E166-CBB5-451E-B671-D4D26A1A8750}" type="sibTrans" cxnId="{FBB8A75F-BF0C-4725-9063-3A07DE3922F7}">
      <dgm:prSet/>
      <dgm:spPr/>
      <dgm:t>
        <a:bodyPr/>
        <a:lstStyle/>
        <a:p>
          <a:endParaRPr lang="fr-BE" b="1"/>
        </a:p>
      </dgm:t>
    </dgm:pt>
    <dgm:pt modelId="{771DC21D-878F-4CF3-8B3F-F1CBCD066F73}">
      <dgm:prSet phldrT="[Texte]" custT="1"/>
      <dgm:spPr/>
      <dgm:t>
        <a:bodyPr/>
        <a:lstStyle/>
        <a:p>
          <a:r>
            <a:rPr lang="nl-BE" sz="2000" b="1" noProof="0" dirty="0" smtClean="0"/>
            <a:t>Uitgebreide interventie</a:t>
          </a:r>
          <a:endParaRPr lang="nl-BE" sz="2000" b="1" noProof="0" dirty="0"/>
        </a:p>
      </dgm:t>
    </dgm:pt>
    <dgm:pt modelId="{3AF6E9D3-A9C7-40AD-821F-AC65570DFC53}" type="parTrans" cxnId="{C87C2108-37FB-439E-9A6F-DF868A56DBAE}">
      <dgm:prSet/>
      <dgm:spPr/>
      <dgm:t>
        <a:bodyPr/>
        <a:lstStyle/>
        <a:p>
          <a:endParaRPr lang="fr-BE" b="1"/>
        </a:p>
      </dgm:t>
    </dgm:pt>
    <dgm:pt modelId="{E1E528ED-85D9-4574-85B7-3080EB8D1650}" type="sibTrans" cxnId="{C87C2108-37FB-439E-9A6F-DF868A56DBAE}">
      <dgm:prSet/>
      <dgm:spPr/>
      <dgm:t>
        <a:bodyPr/>
        <a:lstStyle/>
        <a:p>
          <a:endParaRPr lang="fr-BE" b="1"/>
        </a:p>
      </dgm:t>
    </dgm:pt>
    <dgm:pt modelId="{7345CB9B-FD53-4E94-A04B-5959C9D24F21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Uitnodiging tot extra consultatie</a:t>
          </a:r>
        </a:p>
      </dgm:t>
    </dgm:pt>
    <dgm:pt modelId="{055F4463-B8A9-40F5-8A60-21EFCCF599A4}" type="parTrans" cxnId="{A1C1E52E-2B82-40EC-A234-A41A634E8F0B}">
      <dgm:prSet/>
      <dgm:spPr/>
      <dgm:t>
        <a:bodyPr/>
        <a:lstStyle/>
        <a:p>
          <a:endParaRPr lang="fr-BE" b="1"/>
        </a:p>
      </dgm:t>
    </dgm:pt>
    <dgm:pt modelId="{868812B0-BEFB-4355-86C8-E85E13900586}" type="sibTrans" cxnId="{A1C1E52E-2B82-40EC-A234-A41A634E8F0B}">
      <dgm:prSet/>
      <dgm:spPr/>
      <dgm:t>
        <a:bodyPr/>
        <a:lstStyle/>
        <a:p>
          <a:endParaRPr lang="fr-BE" b="1"/>
        </a:p>
      </dgm:t>
    </dgm:pt>
    <dgm:pt modelId="{700DE652-229B-4F7C-9418-666CDEB0921C}">
      <dgm:prSet phldrT="[Texte]" custT="1"/>
      <dgm:spPr/>
      <dgm:t>
        <a:bodyPr/>
        <a:lstStyle/>
        <a:p>
          <a:r>
            <a:rPr lang="nl-BE" sz="2000" b="1" noProof="0" dirty="0" smtClean="0"/>
            <a:t>Afbouw </a:t>
          </a:r>
          <a:endParaRPr lang="nl-BE" sz="2000" b="1" noProof="0" dirty="0"/>
        </a:p>
      </dgm:t>
    </dgm:pt>
    <dgm:pt modelId="{6C2F13CA-079F-486B-8317-AB693CDDE41F}" type="parTrans" cxnId="{9350CCDC-483C-4AC7-8B02-7BAF5FF77F83}">
      <dgm:prSet/>
      <dgm:spPr/>
      <dgm:t>
        <a:bodyPr/>
        <a:lstStyle/>
        <a:p>
          <a:endParaRPr lang="fr-BE" b="1"/>
        </a:p>
      </dgm:t>
    </dgm:pt>
    <dgm:pt modelId="{3593F94B-E31C-4155-AA44-D4513AAFDC30}" type="sibTrans" cxnId="{9350CCDC-483C-4AC7-8B02-7BAF5FF77F83}">
      <dgm:prSet/>
      <dgm:spPr/>
      <dgm:t>
        <a:bodyPr/>
        <a:lstStyle/>
        <a:p>
          <a:endParaRPr lang="fr-BE" b="1"/>
        </a:p>
      </dgm:t>
    </dgm:pt>
    <dgm:pt modelId="{E2087D49-CAE1-45ED-BD0E-8392A9CF7BCB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Omzetting naar langwerkend BZD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57B21C0E-BE39-4900-A978-464A90A1461C}" type="parTrans" cxnId="{463FA3BE-F770-49EB-873C-56E897000141}">
      <dgm:prSet/>
      <dgm:spPr/>
      <dgm:t>
        <a:bodyPr/>
        <a:lstStyle/>
        <a:p>
          <a:endParaRPr lang="fr-BE" b="1"/>
        </a:p>
      </dgm:t>
    </dgm:pt>
    <dgm:pt modelId="{89191F1D-4BDB-4BFE-8C61-28204658A726}" type="sibTrans" cxnId="{463FA3BE-F770-49EB-873C-56E897000141}">
      <dgm:prSet/>
      <dgm:spPr/>
      <dgm:t>
        <a:bodyPr/>
        <a:lstStyle/>
        <a:p>
          <a:endParaRPr lang="fr-BE" b="1"/>
        </a:p>
      </dgm:t>
    </dgm:pt>
    <dgm:pt modelId="{11E232DE-7D25-4DBF-A240-301E5A2242AB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2000" b="1" noProof="0" dirty="0" smtClean="0"/>
            <a:t>Bij herval </a:t>
          </a:r>
          <a:endParaRPr lang="nl-BE" sz="2000" b="1" noProof="0" dirty="0"/>
        </a:p>
      </dgm:t>
    </dgm:pt>
    <dgm:pt modelId="{5B8D0F76-08EE-43F2-A94F-7AAC391C4790}" type="parTrans" cxnId="{8E721DBD-5682-46C2-9FA2-369434C1CA86}">
      <dgm:prSet/>
      <dgm:spPr/>
      <dgm:t>
        <a:bodyPr/>
        <a:lstStyle/>
        <a:p>
          <a:endParaRPr lang="fr-BE"/>
        </a:p>
      </dgm:t>
    </dgm:pt>
    <dgm:pt modelId="{376FC06F-575A-465A-8B64-5D91EBDE968F}" type="sibTrans" cxnId="{8E721DBD-5682-46C2-9FA2-369434C1CA86}">
      <dgm:prSet/>
      <dgm:spPr/>
      <dgm:t>
        <a:bodyPr/>
        <a:lstStyle/>
        <a:p>
          <a:endParaRPr lang="fr-BE"/>
        </a:p>
      </dgm:t>
    </dgm:pt>
    <dgm:pt modelId="{14BACF64-51FB-4B75-AE8E-5A5AC6DE187A}">
      <dgm:prSet phldrT="[Texte]" custT="1"/>
      <dgm:spPr>
        <a:noFill/>
        <a:ln w="22225">
          <a:solidFill>
            <a:schemeClr val="accent1"/>
          </a:solidFill>
        </a:ln>
      </dgm:spPr>
      <dgm:t>
        <a:bodyPr anchor="ctr" anchorCtr="0"/>
        <a:lstStyle/>
        <a:p>
          <a:pPr marL="355600" indent="-177800"/>
          <a:r>
            <a:rPr lang="nl-BE" sz="1400" b="0" noProof="0" dirty="0" smtClean="0">
              <a:solidFill>
                <a:schemeClr val="tx1"/>
              </a:solidFill>
              <a:effectLst/>
            </a:rPr>
            <a:t>Bij falen of bij ‘moeilijkere patiënten’ die nog een zekere mate van motivatie vertonen</a:t>
          </a:r>
          <a:endParaRPr lang="nl-BE" sz="1400" b="0" noProof="0" dirty="0">
            <a:solidFill>
              <a:schemeClr val="tx1"/>
            </a:solidFill>
            <a:effectLst/>
          </a:endParaRPr>
        </a:p>
      </dgm:t>
    </dgm:pt>
    <dgm:pt modelId="{FCBA58F6-7931-45C5-88B2-EA376C77DE57}" type="parTrans" cxnId="{192D613A-8E72-45DE-9C3A-EA5B8E6EEBE7}">
      <dgm:prSet/>
      <dgm:spPr/>
      <dgm:t>
        <a:bodyPr/>
        <a:lstStyle/>
        <a:p>
          <a:endParaRPr lang="fr-BE"/>
        </a:p>
      </dgm:t>
    </dgm:pt>
    <dgm:pt modelId="{446ABD5D-4BAA-45D5-8C46-2AB3990D1B01}" type="sibTrans" cxnId="{192D613A-8E72-45DE-9C3A-EA5B8E6EEBE7}">
      <dgm:prSet/>
      <dgm:spPr/>
      <dgm:t>
        <a:bodyPr/>
        <a:lstStyle/>
        <a:p>
          <a:endParaRPr lang="fr-BE"/>
        </a:p>
      </dgm:t>
    </dgm:pt>
    <dgm:pt modelId="{6B7611D8-A5F0-48B7-8B08-83248E402528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Open houding</a:t>
          </a:r>
        </a:p>
      </dgm:t>
    </dgm:pt>
    <dgm:pt modelId="{932C06A9-40F9-4AD5-9003-D86EFDE4A5AC}" type="parTrans" cxnId="{A53AF195-0132-487D-AA54-BDA1148610D4}">
      <dgm:prSet/>
      <dgm:spPr/>
      <dgm:t>
        <a:bodyPr/>
        <a:lstStyle/>
        <a:p>
          <a:endParaRPr lang="fr-BE"/>
        </a:p>
      </dgm:t>
    </dgm:pt>
    <dgm:pt modelId="{2D67FB62-1437-4FD4-A129-082F4C05E997}" type="sibTrans" cxnId="{A53AF195-0132-487D-AA54-BDA1148610D4}">
      <dgm:prSet/>
      <dgm:spPr/>
      <dgm:t>
        <a:bodyPr/>
        <a:lstStyle/>
        <a:p>
          <a:endParaRPr lang="fr-BE"/>
        </a:p>
      </dgm:t>
    </dgm:pt>
    <dgm:pt modelId="{FDC04838-8418-44E1-9350-CE94F0F7423B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smtClean="0">
              <a:solidFill>
                <a:schemeClr val="bg1"/>
              </a:solidFill>
            </a:rPr>
            <a:t>Eenvoudig stopadvies </a:t>
          </a:r>
          <a:endParaRPr lang="nl-BE" sz="1400" b="1" noProof="0">
            <a:solidFill>
              <a:schemeClr val="bg1"/>
            </a:solidFill>
          </a:endParaRPr>
        </a:p>
      </dgm:t>
    </dgm:pt>
    <dgm:pt modelId="{743D73FA-B981-4D9F-9A04-D9A23537EAFE}" type="sibTrans" cxnId="{A90007F3-66A4-47A9-9CC3-52D365495A3E}">
      <dgm:prSet/>
      <dgm:spPr/>
      <dgm:t>
        <a:bodyPr/>
        <a:lstStyle/>
        <a:p>
          <a:endParaRPr lang="fr-BE"/>
        </a:p>
      </dgm:t>
    </dgm:pt>
    <dgm:pt modelId="{FB317951-2651-4B1C-9373-608CE1B94A0C}" type="parTrans" cxnId="{A90007F3-66A4-47A9-9CC3-52D365495A3E}">
      <dgm:prSet/>
      <dgm:spPr/>
      <dgm:t>
        <a:bodyPr/>
        <a:lstStyle/>
        <a:p>
          <a:endParaRPr lang="fr-BE"/>
        </a:p>
      </dgm:t>
    </dgm:pt>
    <dgm:pt modelId="{B8FDDF63-6CAD-44C8-9FDE-AA772C1D7C00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Stopbrief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B6D40E22-776D-418A-9A69-348B3EEB5A20}" type="parTrans" cxnId="{3FE129EC-5988-47DD-BE3D-E27C880D7A9D}">
      <dgm:prSet/>
      <dgm:spPr/>
      <dgm:t>
        <a:bodyPr/>
        <a:lstStyle/>
        <a:p>
          <a:endParaRPr lang="fr-BE"/>
        </a:p>
      </dgm:t>
    </dgm:pt>
    <dgm:pt modelId="{567532F3-2025-4D61-8111-DE23B8CDA369}" type="sibTrans" cxnId="{3FE129EC-5988-47DD-BE3D-E27C880D7A9D}">
      <dgm:prSet/>
      <dgm:spPr/>
      <dgm:t>
        <a:bodyPr/>
        <a:lstStyle/>
        <a:p>
          <a:endParaRPr lang="fr-BE"/>
        </a:p>
      </dgm:t>
    </dgm:pt>
    <dgm:pt modelId="{02D264EC-CE73-4BA3-AE75-D3C9DA724C18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noProof="0" dirty="0" err="1" smtClean="0">
              <a:solidFill>
                <a:schemeClr val="bg1"/>
              </a:solidFill>
            </a:rPr>
            <a:t>Bendep-SRQ</a:t>
          </a:r>
          <a:r>
            <a:rPr lang="nl-BE" sz="1400" b="1" noProof="0" dirty="0" smtClean="0">
              <a:solidFill>
                <a:schemeClr val="bg1"/>
              </a:solidFill>
            </a:rPr>
            <a:t> vragenlijst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DD2DAC20-7F6F-4E30-B80C-48E851F7C144}" type="parTrans" cxnId="{217D31EA-C2A2-476F-B1CD-A82B30093C00}">
      <dgm:prSet/>
      <dgm:spPr/>
      <dgm:t>
        <a:bodyPr/>
        <a:lstStyle/>
        <a:p>
          <a:endParaRPr lang="fr-BE"/>
        </a:p>
      </dgm:t>
    </dgm:pt>
    <dgm:pt modelId="{7A02DD58-E14D-495F-92E4-4582A900CEA0}" type="sibTrans" cxnId="{217D31EA-C2A2-476F-B1CD-A82B30093C00}">
      <dgm:prSet/>
      <dgm:spPr/>
      <dgm:t>
        <a:bodyPr/>
        <a:lstStyle/>
        <a:p>
          <a:endParaRPr lang="fr-BE"/>
        </a:p>
      </dgm:t>
    </dgm:pt>
    <dgm:pt modelId="{6DF6CDB0-2966-4221-8C03-D7EC7A65F8E1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Extra consultatie</a:t>
          </a:r>
        </a:p>
      </dgm:t>
    </dgm:pt>
    <dgm:pt modelId="{A651A613-2CB5-40DC-9491-79D33DA27C05}" type="parTrans" cxnId="{BC441EDB-489E-41C3-826A-EE054453BA96}">
      <dgm:prSet/>
      <dgm:spPr/>
      <dgm:t>
        <a:bodyPr/>
        <a:lstStyle/>
        <a:p>
          <a:endParaRPr lang="nl-BE"/>
        </a:p>
      </dgm:t>
    </dgm:pt>
    <dgm:pt modelId="{2705D8A5-FE55-4502-8D44-29002A6F937F}" type="sibTrans" cxnId="{BC441EDB-489E-41C3-826A-EE054453BA96}">
      <dgm:prSet/>
      <dgm:spPr/>
      <dgm:t>
        <a:bodyPr/>
        <a:lstStyle/>
        <a:p>
          <a:endParaRPr lang="nl-BE"/>
        </a:p>
      </dgm:t>
    </dgm:pt>
    <dgm:pt modelId="{C26CA668-2CCA-41D5-B753-9D1CF5D577DB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Tijd- en afbouwschema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B389F3BB-17B6-455A-AE08-76657A556E28}" type="parTrans" cxnId="{D745092B-F46B-4E36-B93C-DA7E9C1B2114}">
      <dgm:prSet/>
      <dgm:spPr/>
      <dgm:t>
        <a:bodyPr/>
        <a:lstStyle/>
        <a:p>
          <a:endParaRPr lang="nl-BE"/>
        </a:p>
      </dgm:t>
    </dgm:pt>
    <dgm:pt modelId="{8CAC2280-9EF5-4EBB-AE44-80C8B301A432}" type="sibTrans" cxnId="{D745092B-F46B-4E36-B93C-DA7E9C1B2114}">
      <dgm:prSet/>
      <dgm:spPr/>
      <dgm:t>
        <a:bodyPr/>
        <a:lstStyle/>
        <a:p>
          <a:endParaRPr lang="nl-BE"/>
        </a:p>
      </dgm:t>
    </dgm:pt>
    <dgm:pt modelId="{24E9C1C3-7B2E-4F7F-91BE-12FDFD375964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Hulpmedicatie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F44C02AE-FFBD-4564-997F-518F109CF1D7}" type="parTrans" cxnId="{0B5971C6-1848-41E3-ACE0-1E37A62E7AB7}">
      <dgm:prSet/>
      <dgm:spPr/>
      <dgm:t>
        <a:bodyPr/>
        <a:lstStyle/>
        <a:p>
          <a:endParaRPr lang="nl-BE"/>
        </a:p>
      </dgm:t>
    </dgm:pt>
    <dgm:pt modelId="{CD04EDA4-07EC-4465-B2BE-9380B57F7E4B}" type="sibTrans" cxnId="{0B5971C6-1848-41E3-ACE0-1E37A62E7AB7}">
      <dgm:prSet/>
      <dgm:spPr/>
      <dgm:t>
        <a:bodyPr/>
        <a:lstStyle/>
        <a:p>
          <a:endParaRPr lang="nl-BE"/>
        </a:p>
      </dgm:t>
    </dgm:pt>
    <dgm:pt modelId="{87ABF361-C607-4495-AC6E-D09C3C7E4DD2}">
      <dgm:prSet phldrT="[Texte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 anchor="ctr" anchorCtr="0"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Regelmatige opvolging</a:t>
          </a:r>
          <a:endParaRPr lang="nl-BE" sz="1400" b="1" noProof="0" dirty="0">
            <a:solidFill>
              <a:schemeClr val="bg1"/>
            </a:solidFill>
          </a:endParaRPr>
        </a:p>
      </dgm:t>
    </dgm:pt>
    <dgm:pt modelId="{BF9AFC50-55CF-450A-A561-97245807963C}" type="parTrans" cxnId="{1C8EC23D-7C4B-4E42-AAB7-3C849EEBA2DE}">
      <dgm:prSet/>
      <dgm:spPr/>
      <dgm:t>
        <a:bodyPr/>
        <a:lstStyle/>
        <a:p>
          <a:endParaRPr lang="nl-BE"/>
        </a:p>
      </dgm:t>
    </dgm:pt>
    <dgm:pt modelId="{B3140D1F-72E6-49AB-911C-51D6D3F93D13}" type="sibTrans" cxnId="{1C8EC23D-7C4B-4E42-AAB7-3C849EEBA2DE}">
      <dgm:prSet/>
      <dgm:spPr/>
      <dgm:t>
        <a:bodyPr/>
        <a:lstStyle/>
        <a:p>
          <a:endParaRPr lang="nl-BE"/>
        </a:p>
      </dgm:t>
    </dgm:pt>
    <dgm:pt modelId="{69EE7E1D-E46F-49B1-ADA0-0A6BDBBE2B74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Dialoog</a:t>
          </a:r>
        </a:p>
      </dgm:t>
    </dgm:pt>
    <dgm:pt modelId="{AD1AB52A-42F8-43B6-91D7-F25A5E62855D}" type="parTrans" cxnId="{76DFDDB1-4107-4FE0-A8FC-C4A063435AB2}">
      <dgm:prSet/>
      <dgm:spPr/>
      <dgm:t>
        <a:bodyPr/>
        <a:lstStyle/>
        <a:p>
          <a:endParaRPr lang="nl-BE"/>
        </a:p>
      </dgm:t>
    </dgm:pt>
    <dgm:pt modelId="{37672170-68A6-40B6-B305-85CA8DCF9559}" type="sibTrans" cxnId="{76DFDDB1-4107-4FE0-A8FC-C4A063435AB2}">
      <dgm:prSet/>
      <dgm:spPr/>
      <dgm:t>
        <a:bodyPr/>
        <a:lstStyle/>
        <a:p>
          <a:endParaRPr lang="nl-BE"/>
        </a:p>
      </dgm:t>
    </dgm:pt>
    <dgm:pt modelId="{148DC883-B09D-47A9-9D16-21B4981E7E03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strike="sngStrike" noProof="0" dirty="0" smtClean="0">
              <a:solidFill>
                <a:schemeClr val="bg1"/>
              </a:solidFill>
            </a:rPr>
            <a:t>Falen</a:t>
          </a:r>
          <a:endParaRPr lang="nl-BE" sz="1400" b="1" noProof="0" dirty="0" smtClean="0">
            <a:solidFill>
              <a:schemeClr val="bg1"/>
            </a:solidFill>
          </a:endParaRPr>
        </a:p>
      </dgm:t>
    </dgm:pt>
    <dgm:pt modelId="{1B897FD4-6C03-4074-BC3F-87608097C859}" type="parTrans" cxnId="{E1822EB3-D8A3-438E-9947-094DA68431D6}">
      <dgm:prSet/>
      <dgm:spPr/>
      <dgm:t>
        <a:bodyPr/>
        <a:lstStyle/>
        <a:p>
          <a:endParaRPr lang="nl-BE"/>
        </a:p>
      </dgm:t>
    </dgm:pt>
    <dgm:pt modelId="{6533647F-26B1-459E-912C-4E585F3D586A}" type="sibTrans" cxnId="{E1822EB3-D8A3-438E-9947-094DA68431D6}">
      <dgm:prSet/>
      <dgm:spPr/>
      <dgm:t>
        <a:bodyPr/>
        <a:lstStyle/>
        <a:p>
          <a:endParaRPr lang="nl-BE"/>
        </a:p>
      </dgm:t>
    </dgm:pt>
    <dgm:pt modelId="{A3E0DE59-C1AA-400F-945F-62CF6A4666D5}">
      <dgm:prSet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pPr marL="355600" indent="-177800"/>
          <a:r>
            <a:rPr lang="nl-BE" sz="1400" b="1" noProof="0" dirty="0" smtClean="0">
              <a:solidFill>
                <a:schemeClr val="bg1"/>
              </a:solidFill>
            </a:rPr>
            <a:t>Springplank</a:t>
          </a:r>
        </a:p>
      </dgm:t>
    </dgm:pt>
    <dgm:pt modelId="{695E3281-B1CC-486D-B43D-57D06D82C83F}" type="parTrans" cxnId="{FF993266-85F9-4826-B426-A03529B0F0ED}">
      <dgm:prSet/>
      <dgm:spPr/>
      <dgm:t>
        <a:bodyPr/>
        <a:lstStyle/>
        <a:p>
          <a:endParaRPr lang="nl-BE"/>
        </a:p>
      </dgm:t>
    </dgm:pt>
    <dgm:pt modelId="{1DAD4185-5F5F-4C51-8642-52CCE1A4BE5E}" type="sibTrans" cxnId="{FF993266-85F9-4826-B426-A03529B0F0ED}">
      <dgm:prSet/>
      <dgm:spPr/>
      <dgm:t>
        <a:bodyPr/>
        <a:lstStyle/>
        <a:p>
          <a:endParaRPr lang="nl-BE"/>
        </a:p>
      </dgm:t>
    </dgm:pt>
    <dgm:pt modelId="{C32F058D-AE68-460B-80AC-6766B44921BE}" type="pres">
      <dgm:prSet presAssocID="{D567DC34-DADE-4632-90F9-DBDF857822D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632BDD4E-1C0D-4BF6-881D-E02541F2072A}" type="pres">
      <dgm:prSet presAssocID="{4E213C38-0615-4F3F-880C-D294C06719F4}" presName="linNode" presStyleCnt="0"/>
      <dgm:spPr/>
    </dgm:pt>
    <dgm:pt modelId="{3ECC9E3B-9755-4976-A2C8-D1808C246C1C}" type="pres">
      <dgm:prSet presAssocID="{4E213C38-0615-4F3F-880C-D294C06719F4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9FBE42E-3581-4559-AEDD-E9CF95059163}" type="pres">
      <dgm:prSet presAssocID="{4E213C38-0615-4F3F-880C-D294C06719F4}" presName="childShp" presStyleLbl="bgAccFollowNode1" presStyleIdx="0" presStyleCnt="5" custScaleY="94518" custLinFactNeighborX="4911" custLinFactNeighborY="-29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71A26862-59CB-45D8-8BF1-8321AAA283A2}" type="pres">
      <dgm:prSet presAssocID="{9464E166-CBB5-451E-B671-D4D26A1A8750}" presName="spacing" presStyleCnt="0"/>
      <dgm:spPr/>
    </dgm:pt>
    <dgm:pt modelId="{39B67524-3722-481A-A089-70D96F447171}" type="pres">
      <dgm:prSet presAssocID="{14BACF64-51FB-4B75-AE8E-5A5AC6DE187A}" presName="linNode" presStyleCnt="0"/>
      <dgm:spPr/>
    </dgm:pt>
    <dgm:pt modelId="{747303C6-03B3-44B7-A30A-5BE97EDEF4A7}" type="pres">
      <dgm:prSet presAssocID="{14BACF64-51FB-4B75-AE8E-5A5AC6DE187A}" presName="parentShp" presStyleLbl="node1" presStyleIdx="1" presStyleCnt="5" custScaleX="250000" custLinFactNeighborX="4762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fr-BE"/>
        </a:p>
      </dgm:t>
    </dgm:pt>
    <dgm:pt modelId="{65E15B67-4EC3-45DA-B5BA-BAAE9DDFF699}" type="pres">
      <dgm:prSet presAssocID="{14BACF64-51FB-4B75-AE8E-5A5AC6DE187A}" presName="childShp" presStyleLbl="bgAccFollowNode1" presStyleIdx="1" presStyleCnt="5" custLinFactNeighborX="446" custLinFactNeighborY="-12741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fr-BE"/>
        </a:p>
      </dgm:t>
    </dgm:pt>
    <dgm:pt modelId="{48C22E8D-873E-4C72-9B02-4D7D1C13DC94}" type="pres">
      <dgm:prSet presAssocID="{446ABD5D-4BAA-45D5-8C46-2AB3990D1B01}" presName="spacing" presStyleCnt="0"/>
      <dgm:spPr/>
    </dgm:pt>
    <dgm:pt modelId="{DBC07D79-EFAA-4903-BC06-88918DD18DCE}" type="pres">
      <dgm:prSet presAssocID="{771DC21D-878F-4CF3-8B3F-F1CBCD066F73}" presName="linNode" presStyleCnt="0"/>
      <dgm:spPr/>
    </dgm:pt>
    <dgm:pt modelId="{F1CF30CE-FBB5-4E40-85D2-2B57866FF710}" type="pres">
      <dgm:prSet presAssocID="{771DC21D-878F-4CF3-8B3F-F1CBCD066F73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9872A44-D927-4E96-81D7-88E71946934C}" type="pres">
      <dgm:prSet presAssocID="{771DC21D-878F-4CF3-8B3F-F1CBCD066F73}" presName="childShp" presStyleLbl="bgAccFollowNode1" presStyleIdx="2" presStyleCnt="5" custScaleY="974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F00F4A52-4944-4D21-A717-B4830D3DD893}" type="pres">
      <dgm:prSet presAssocID="{E1E528ED-85D9-4574-85B7-3080EB8D1650}" presName="spacing" presStyleCnt="0"/>
      <dgm:spPr/>
    </dgm:pt>
    <dgm:pt modelId="{C93B135B-1FB4-4840-84A3-112CEB20219A}" type="pres">
      <dgm:prSet presAssocID="{700DE652-229B-4F7C-9418-666CDEB0921C}" presName="linNode" presStyleCnt="0"/>
      <dgm:spPr/>
    </dgm:pt>
    <dgm:pt modelId="{D7C664E5-9E1D-4E4B-B834-31948F708151}" type="pres">
      <dgm:prSet presAssocID="{700DE652-229B-4F7C-9418-666CDEB0921C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9BC86A7-38D6-42C0-9AD5-99D38686A1F2}" type="pres">
      <dgm:prSet presAssocID="{700DE652-229B-4F7C-9418-666CDEB0921C}" presName="childShp" presStyleLbl="bgAccFollowNode1" presStyleIdx="3" presStyleCnt="5" custScaleY="94614" custLinFactNeighborX="7143" custLinFactNeighborY="-22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  <dgm:pt modelId="{14E1D6B0-CD37-4FD1-B1EE-49936736EFEF}" type="pres">
      <dgm:prSet presAssocID="{3593F94B-E31C-4155-AA44-D4513AAFDC30}" presName="spacing" presStyleCnt="0"/>
      <dgm:spPr/>
    </dgm:pt>
    <dgm:pt modelId="{3129EA39-4D23-4CB5-9775-02AC44197563}" type="pres">
      <dgm:prSet presAssocID="{11E232DE-7D25-4DBF-A240-301E5A2242AB}" presName="linNode" presStyleCnt="0"/>
      <dgm:spPr/>
    </dgm:pt>
    <dgm:pt modelId="{52B04311-9D2A-4BB8-AF63-F792DD68E38D}" type="pres">
      <dgm:prSet presAssocID="{11E232DE-7D25-4DBF-A240-301E5A2242AB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00B2223-5799-43F4-A101-BE3537C4E859}" type="pres">
      <dgm:prSet presAssocID="{11E232DE-7D25-4DBF-A240-301E5A2242AB}" presName="childShp" presStyleLbl="bgAccFollow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BE"/>
        </a:p>
      </dgm:t>
    </dgm:pt>
  </dgm:ptLst>
  <dgm:cxnLst>
    <dgm:cxn modelId="{A1C1E52E-2B82-40EC-A234-A41A634E8F0B}" srcId="{771DC21D-878F-4CF3-8B3F-F1CBCD066F73}" destId="{7345CB9B-FD53-4E94-A04B-5959C9D24F21}" srcOrd="0" destOrd="0" parTransId="{055F4463-B8A9-40F5-8A60-21EFCCF599A4}" sibTransId="{868812B0-BEFB-4355-86C8-E85E13900586}"/>
    <dgm:cxn modelId="{463FA3BE-F770-49EB-873C-56E897000141}" srcId="{700DE652-229B-4F7C-9418-666CDEB0921C}" destId="{E2087D49-CAE1-45ED-BD0E-8392A9CF7BCB}" srcOrd="0" destOrd="0" parTransId="{57B21C0E-BE39-4900-A978-464A90A1461C}" sibTransId="{89191F1D-4BDB-4BFE-8C61-28204658A726}"/>
    <dgm:cxn modelId="{217D31EA-C2A2-476F-B1CD-A82B30093C00}" srcId="{B8FDDF63-6CAD-44C8-9FDE-AA772C1D7C00}" destId="{02D264EC-CE73-4BA3-AE75-D3C9DA724C18}" srcOrd="0" destOrd="0" parTransId="{DD2DAC20-7F6F-4E30-B80C-48E851F7C144}" sibTransId="{7A02DD58-E14D-495F-92E4-4582A900CEA0}"/>
    <dgm:cxn modelId="{8E721DBD-5682-46C2-9FA2-369434C1CA86}" srcId="{D567DC34-DADE-4632-90F9-DBDF857822D6}" destId="{11E232DE-7D25-4DBF-A240-301E5A2242AB}" srcOrd="4" destOrd="0" parTransId="{5B8D0F76-08EE-43F2-A94F-7AAC391C4790}" sibTransId="{376FC06F-575A-465A-8B64-5D91EBDE968F}"/>
    <dgm:cxn modelId="{A231A4CB-C742-487E-83BD-3BF26585E070}" type="presOf" srcId="{D567DC34-DADE-4632-90F9-DBDF857822D6}" destId="{C32F058D-AE68-460B-80AC-6766B44921BE}" srcOrd="0" destOrd="0" presId="urn:microsoft.com/office/officeart/2005/8/layout/vList6"/>
    <dgm:cxn modelId="{AC6E8869-BEDF-4CE0-9E8D-3734B78259C4}" type="presOf" srcId="{87ABF361-C607-4495-AC6E-D09C3C7E4DD2}" destId="{49BC86A7-38D6-42C0-9AD5-99D38686A1F2}" srcOrd="0" destOrd="3" presId="urn:microsoft.com/office/officeart/2005/8/layout/vList6"/>
    <dgm:cxn modelId="{C87C2108-37FB-439E-9A6F-DF868A56DBAE}" srcId="{D567DC34-DADE-4632-90F9-DBDF857822D6}" destId="{771DC21D-878F-4CF3-8B3F-F1CBCD066F73}" srcOrd="2" destOrd="0" parTransId="{3AF6E9D3-A9C7-40AD-821F-AC65570DFC53}" sibTransId="{E1E528ED-85D9-4574-85B7-3080EB8D1650}"/>
    <dgm:cxn modelId="{192D613A-8E72-45DE-9C3A-EA5B8E6EEBE7}" srcId="{D567DC34-DADE-4632-90F9-DBDF857822D6}" destId="{14BACF64-51FB-4B75-AE8E-5A5AC6DE187A}" srcOrd="1" destOrd="0" parTransId="{FCBA58F6-7931-45C5-88B2-EA376C77DE57}" sibTransId="{446ABD5D-4BAA-45D5-8C46-2AB3990D1B01}"/>
    <dgm:cxn modelId="{FF993266-85F9-4826-B426-A03529B0F0ED}" srcId="{11E232DE-7D25-4DBF-A240-301E5A2242AB}" destId="{A3E0DE59-C1AA-400F-945F-62CF6A4666D5}" srcOrd="3" destOrd="0" parTransId="{695E3281-B1CC-486D-B43D-57D06D82C83F}" sibTransId="{1DAD4185-5F5F-4C51-8642-52CCE1A4BE5E}"/>
    <dgm:cxn modelId="{1C8EC23D-7C4B-4E42-AAB7-3C849EEBA2DE}" srcId="{700DE652-229B-4F7C-9418-666CDEB0921C}" destId="{87ABF361-C607-4495-AC6E-D09C3C7E4DD2}" srcOrd="3" destOrd="0" parTransId="{BF9AFC50-55CF-450A-A561-97245807963C}" sibTransId="{B3140D1F-72E6-49AB-911C-51D6D3F93D13}"/>
    <dgm:cxn modelId="{9350CCDC-483C-4AC7-8B02-7BAF5FF77F83}" srcId="{D567DC34-DADE-4632-90F9-DBDF857822D6}" destId="{700DE652-229B-4F7C-9418-666CDEB0921C}" srcOrd="3" destOrd="0" parTransId="{6C2F13CA-079F-486B-8317-AB693CDDE41F}" sibTransId="{3593F94B-E31C-4155-AA44-D4513AAFDC30}"/>
    <dgm:cxn modelId="{95C0A3FD-C024-44C2-B08F-A8A5631A78D1}" type="presOf" srcId="{A3E0DE59-C1AA-400F-945F-62CF6A4666D5}" destId="{E00B2223-5799-43F4-A101-BE3537C4E859}" srcOrd="0" destOrd="3" presId="urn:microsoft.com/office/officeart/2005/8/layout/vList6"/>
    <dgm:cxn modelId="{1B3134DA-9435-412E-8FCD-225A1F4447A2}" type="presOf" srcId="{14BACF64-51FB-4B75-AE8E-5A5AC6DE187A}" destId="{747303C6-03B3-44B7-A30A-5BE97EDEF4A7}" srcOrd="0" destOrd="0" presId="urn:microsoft.com/office/officeart/2005/8/layout/vList6"/>
    <dgm:cxn modelId="{7612AEAE-409A-4B60-8DC1-F230797396EC}" type="presOf" srcId="{7345CB9B-FD53-4E94-A04B-5959C9D24F21}" destId="{49872A44-D927-4E96-81D7-88E71946934C}" srcOrd="0" destOrd="0" presId="urn:microsoft.com/office/officeart/2005/8/layout/vList6"/>
    <dgm:cxn modelId="{A777E647-2379-45F4-9747-3DADE8FDCE0D}" type="presOf" srcId="{11E232DE-7D25-4DBF-A240-301E5A2242AB}" destId="{52B04311-9D2A-4BB8-AF63-F792DD68E38D}" srcOrd="0" destOrd="0" presId="urn:microsoft.com/office/officeart/2005/8/layout/vList6"/>
    <dgm:cxn modelId="{BC441EDB-489E-41C3-826A-EE054453BA96}" srcId="{771DC21D-878F-4CF3-8B3F-F1CBCD066F73}" destId="{6DF6CDB0-2966-4221-8C03-D7EC7A65F8E1}" srcOrd="1" destOrd="0" parTransId="{A651A613-2CB5-40DC-9491-79D33DA27C05}" sibTransId="{2705D8A5-FE55-4502-8D44-29002A6F937F}"/>
    <dgm:cxn modelId="{0B5971C6-1848-41E3-ACE0-1E37A62E7AB7}" srcId="{700DE652-229B-4F7C-9418-666CDEB0921C}" destId="{24E9C1C3-7B2E-4F7F-91BE-12FDFD375964}" srcOrd="2" destOrd="0" parTransId="{F44C02AE-FFBD-4564-997F-518F109CF1D7}" sibTransId="{CD04EDA4-07EC-4465-B2BE-9380B57F7E4B}"/>
    <dgm:cxn modelId="{66F6C1EA-26B8-4DEA-8E5E-1DE92155BCCB}" type="presOf" srcId="{E2087D49-CAE1-45ED-BD0E-8392A9CF7BCB}" destId="{49BC86A7-38D6-42C0-9AD5-99D38686A1F2}" srcOrd="0" destOrd="0" presId="urn:microsoft.com/office/officeart/2005/8/layout/vList6"/>
    <dgm:cxn modelId="{2913093A-A802-465A-AAFC-24760083A480}" type="presOf" srcId="{69EE7E1D-E46F-49B1-ADA0-0A6BDBBE2B74}" destId="{E00B2223-5799-43F4-A101-BE3537C4E859}" srcOrd="0" destOrd="1" presId="urn:microsoft.com/office/officeart/2005/8/layout/vList6"/>
    <dgm:cxn modelId="{3C79FF42-9D69-45C7-8484-833E734FE926}" type="presOf" srcId="{C26CA668-2CCA-41D5-B753-9D1CF5D577DB}" destId="{49BC86A7-38D6-42C0-9AD5-99D38686A1F2}" srcOrd="0" destOrd="1" presId="urn:microsoft.com/office/officeart/2005/8/layout/vList6"/>
    <dgm:cxn modelId="{7123E8DA-590D-4351-B306-886CA00CE4B7}" type="presOf" srcId="{24E9C1C3-7B2E-4F7F-91BE-12FDFD375964}" destId="{49BC86A7-38D6-42C0-9AD5-99D38686A1F2}" srcOrd="0" destOrd="2" presId="urn:microsoft.com/office/officeart/2005/8/layout/vList6"/>
    <dgm:cxn modelId="{E1822EB3-D8A3-438E-9947-094DA68431D6}" srcId="{11E232DE-7D25-4DBF-A240-301E5A2242AB}" destId="{148DC883-B09D-47A9-9D16-21B4981E7E03}" srcOrd="2" destOrd="0" parTransId="{1B897FD4-6C03-4074-BC3F-87608097C859}" sibTransId="{6533647F-26B1-459E-912C-4E585F3D586A}"/>
    <dgm:cxn modelId="{76DFDDB1-4107-4FE0-A8FC-C4A063435AB2}" srcId="{11E232DE-7D25-4DBF-A240-301E5A2242AB}" destId="{69EE7E1D-E46F-49B1-ADA0-0A6BDBBE2B74}" srcOrd="1" destOrd="0" parTransId="{AD1AB52A-42F8-43B6-91D7-F25A5E62855D}" sibTransId="{37672170-68A6-40B6-B305-85CA8DCF9559}"/>
    <dgm:cxn modelId="{4876C6C5-A8B9-4D6C-90E5-AF1066B78FD6}" type="presOf" srcId="{4E213C38-0615-4F3F-880C-D294C06719F4}" destId="{3ECC9E3B-9755-4976-A2C8-D1808C246C1C}" srcOrd="0" destOrd="0" presId="urn:microsoft.com/office/officeart/2005/8/layout/vList6"/>
    <dgm:cxn modelId="{E5A07948-9758-4C0D-A2ED-C0E558F0D347}" type="presOf" srcId="{FDC04838-8418-44E1-9350-CE94F0F7423B}" destId="{B9FBE42E-3581-4559-AEDD-E9CF95059163}" srcOrd="0" destOrd="0" presId="urn:microsoft.com/office/officeart/2005/8/layout/vList6"/>
    <dgm:cxn modelId="{288414D4-3F99-435F-B66D-49B00B8B5A61}" type="presOf" srcId="{B8FDDF63-6CAD-44C8-9FDE-AA772C1D7C00}" destId="{B9FBE42E-3581-4559-AEDD-E9CF95059163}" srcOrd="0" destOrd="1" presId="urn:microsoft.com/office/officeart/2005/8/layout/vList6"/>
    <dgm:cxn modelId="{96E20A06-B123-4EDA-BE4E-DC5F01302B77}" type="presOf" srcId="{6B7611D8-A5F0-48B7-8B08-83248E402528}" destId="{E00B2223-5799-43F4-A101-BE3537C4E859}" srcOrd="0" destOrd="0" presId="urn:microsoft.com/office/officeart/2005/8/layout/vList6"/>
    <dgm:cxn modelId="{A53AF195-0132-487D-AA54-BDA1148610D4}" srcId="{11E232DE-7D25-4DBF-A240-301E5A2242AB}" destId="{6B7611D8-A5F0-48B7-8B08-83248E402528}" srcOrd="0" destOrd="0" parTransId="{932C06A9-40F9-4AD5-9003-D86EFDE4A5AC}" sibTransId="{2D67FB62-1437-4FD4-A129-082F4C05E997}"/>
    <dgm:cxn modelId="{879FDBB9-64E9-4174-AA9E-36DDC135C96C}" type="presOf" srcId="{771DC21D-878F-4CF3-8B3F-F1CBCD066F73}" destId="{F1CF30CE-FBB5-4E40-85D2-2B57866FF710}" srcOrd="0" destOrd="0" presId="urn:microsoft.com/office/officeart/2005/8/layout/vList6"/>
    <dgm:cxn modelId="{FBB8A75F-BF0C-4725-9063-3A07DE3922F7}" srcId="{D567DC34-DADE-4632-90F9-DBDF857822D6}" destId="{4E213C38-0615-4F3F-880C-D294C06719F4}" srcOrd="0" destOrd="0" parTransId="{F6850B49-C966-4ADA-B91F-A350CE535D14}" sibTransId="{9464E166-CBB5-451E-B671-D4D26A1A8750}"/>
    <dgm:cxn modelId="{A48BC3DB-0836-4B2D-85FF-C8B8A54F3BEF}" type="presOf" srcId="{700DE652-229B-4F7C-9418-666CDEB0921C}" destId="{D7C664E5-9E1D-4E4B-B834-31948F708151}" srcOrd="0" destOrd="0" presId="urn:microsoft.com/office/officeart/2005/8/layout/vList6"/>
    <dgm:cxn modelId="{0438D16B-A8A0-4ABD-8B5E-8D7536525386}" type="presOf" srcId="{02D264EC-CE73-4BA3-AE75-D3C9DA724C18}" destId="{B9FBE42E-3581-4559-AEDD-E9CF95059163}" srcOrd="0" destOrd="2" presId="urn:microsoft.com/office/officeart/2005/8/layout/vList6"/>
    <dgm:cxn modelId="{A90007F3-66A4-47A9-9CC3-52D365495A3E}" srcId="{4E213C38-0615-4F3F-880C-D294C06719F4}" destId="{FDC04838-8418-44E1-9350-CE94F0F7423B}" srcOrd="0" destOrd="0" parTransId="{FB317951-2651-4B1C-9373-608CE1B94A0C}" sibTransId="{743D73FA-B981-4D9F-9A04-D9A23537EAFE}"/>
    <dgm:cxn modelId="{3FE129EC-5988-47DD-BE3D-E27C880D7A9D}" srcId="{4E213C38-0615-4F3F-880C-D294C06719F4}" destId="{B8FDDF63-6CAD-44C8-9FDE-AA772C1D7C00}" srcOrd="1" destOrd="0" parTransId="{B6D40E22-776D-418A-9A69-348B3EEB5A20}" sibTransId="{567532F3-2025-4D61-8111-DE23B8CDA369}"/>
    <dgm:cxn modelId="{D745092B-F46B-4E36-B93C-DA7E9C1B2114}" srcId="{700DE652-229B-4F7C-9418-666CDEB0921C}" destId="{C26CA668-2CCA-41D5-B753-9D1CF5D577DB}" srcOrd="1" destOrd="0" parTransId="{B389F3BB-17B6-455A-AE08-76657A556E28}" sibTransId="{8CAC2280-9EF5-4EBB-AE44-80C8B301A432}"/>
    <dgm:cxn modelId="{0A2BE95C-E318-438B-A76C-817202F0D1AD}" type="presOf" srcId="{148DC883-B09D-47A9-9D16-21B4981E7E03}" destId="{E00B2223-5799-43F4-A101-BE3537C4E859}" srcOrd="0" destOrd="2" presId="urn:microsoft.com/office/officeart/2005/8/layout/vList6"/>
    <dgm:cxn modelId="{21D8B15C-4090-49EA-A367-11564295A479}" type="presOf" srcId="{6DF6CDB0-2966-4221-8C03-D7EC7A65F8E1}" destId="{49872A44-D927-4E96-81D7-88E71946934C}" srcOrd="0" destOrd="1" presId="urn:microsoft.com/office/officeart/2005/8/layout/vList6"/>
    <dgm:cxn modelId="{9BC275A3-84CF-4537-BA2A-D539D417609B}" type="presParOf" srcId="{C32F058D-AE68-460B-80AC-6766B44921BE}" destId="{632BDD4E-1C0D-4BF6-881D-E02541F2072A}" srcOrd="0" destOrd="0" presId="urn:microsoft.com/office/officeart/2005/8/layout/vList6"/>
    <dgm:cxn modelId="{990AB097-FADE-49D3-9061-2EE5654C2F28}" type="presParOf" srcId="{632BDD4E-1C0D-4BF6-881D-E02541F2072A}" destId="{3ECC9E3B-9755-4976-A2C8-D1808C246C1C}" srcOrd="0" destOrd="0" presId="urn:microsoft.com/office/officeart/2005/8/layout/vList6"/>
    <dgm:cxn modelId="{52265CA4-7548-4373-A60A-5340832AEB77}" type="presParOf" srcId="{632BDD4E-1C0D-4BF6-881D-E02541F2072A}" destId="{B9FBE42E-3581-4559-AEDD-E9CF95059163}" srcOrd="1" destOrd="0" presId="urn:microsoft.com/office/officeart/2005/8/layout/vList6"/>
    <dgm:cxn modelId="{04099D65-4A55-415F-AA00-62B07CB5A367}" type="presParOf" srcId="{C32F058D-AE68-460B-80AC-6766B44921BE}" destId="{71A26862-59CB-45D8-8BF1-8321AAA283A2}" srcOrd="1" destOrd="0" presId="urn:microsoft.com/office/officeart/2005/8/layout/vList6"/>
    <dgm:cxn modelId="{9753004E-8969-4170-9955-9AE3968DEAAD}" type="presParOf" srcId="{C32F058D-AE68-460B-80AC-6766B44921BE}" destId="{39B67524-3722-481A-A089-70D96F447171}" srcOrd="2" destOrd="0" presId="urn:microsoft.com/office/officeart/2005/8/layout/vList6"/>
    <dgm:cxn modelId="{5A2B2946-AF9A-443E-9A3B-622DD17E8509}" type="presParOf" srcId="{39B67524-3722-481A-A089-70D96F447171}" destId="{747303C6-03B3-44B7-A30A-5BE97EDEF4A7}" srcOrd="0" destOrd="0" presId="urn:microsoft.com/office/officeart/2005/8/layout/vList6"/>
    <dgm:cxn modelId="{9639E3F1-8F77-4891-A0B5-9D0B55EACE7D}" type="presParOf" srcId="{39B67524-3722-481A-A089-70D96F447171}" destId="{65E15B67-4EC3-45DA-B5BA-BAAE9DDFF699}" srcOrd="1" destOrd="0" presId="urn:microsoft.com/office/officeart/2005/8/layout/vList6"/>
    <dgm:cxn modelId="{1A8AC99A-1ACE-4711-9E60-708E50437566}" type="presParOf" srcId="{C32F058D-AE68-460B-80AC-6766B44921BE}" destId="{48C22E8D-873E-4C72-9B02-4D7D1C13DC94}" srcOrd="3" destOrd="0" presId="urn:microsoft.com/office/officeart/2005/8/layout/vList6"/>
    <dgm:cxn modelId="{E7147984-E625-4457-A62F-B7F5D10E9E6D}" type="presParOf" srcId="{C32F058D-AE68-460B-80AC-6766B44921BE}" destId="{DBC07D79-EFAA-4903-BC06-88918DD18DCE}" srcOrd="4" destOrd="0" presId="urn:microsoft.com/office/officeart/2005/8/layout/vList6"/>
    <dgm:cxn modelId="{1AD51F0E-2152-4FBA-BEAF-F3E391618918}" type="presParOf" srcId="{DBC07D79-EFAA-4903-BC06-88918DD18DCE}" destId="{F1CF30CE-FBB5-4E40-85D2-2B57866FF710}" srcOrd="0" destOrd="0" presId="urn:microsoft.com/office/officeart/2005/8/layout/vList6"/>
    <dgm:cxn modelId="{D7453F34-90E0-4CE1-B7D3-C677F7DD183A}" type="presParOf" srcId="{DBC07D79-EFAA-4903-BC06-88918DD18DCE}" destId="{49872A44-D927-4E96-81D7-88E71946934C}" srcOrd="1" destOrd="0" presId="urn:microsoft.com/office/officeart/2005/8/layout/vList6"/>
    <dgm:cxn modelId="{0CAAE82D-4BE4-47B7-89E4-DB9F4919EE6E}" type="presParOf" srcId="{C32F058D-AE68-460B-80AC-6766B44921BE}" destId="{F00F4A52-4944-4D21-A717-B4830D3DD893}" srcOrd="5" destOrd="0" presId="urn:microsoft.com/office/officeart/2005/8/layout/vList6"/>
    <dgm:cxn modelId="{34212391-D98D-41BF-9AC4-D46CC4EDD9E2}" type="presParOf" srcId="{C32F058D-AE68-460B-80AC-6766B44921BE}" destId="{C93B135B-1FB4-4840-84A3-112CEB20219A}" srcOrd="6" destOrd="0" presId="urn:microsoft.com/office/officeart/2005/8/layout/vList6"/>
    <dgm:cxn modelId="{6194B57B-3797-41F8-85EA-AADB9AE0DE15}" type="presParOf" srcId="{C93B135B-1FB4-4840-84A3-112CEB20219A}" destId="{D7C664E5-9E1D-4E4B-B834-31948F708151}" srcOrd="0" destOrd="0" presId="urn:microsoft.com/office/officeart/2005/8/layout/vList6"/>
    <dgm:cxn modelId="{547B4AAF-F2B6-413E-880A-EE132F314CEE}" type="presParOf" srcId="{C93B135B-1FB4-4840-84A3-112CEB20219A}" destId="{49BC86A7-38D6-42C0-9AD5-99D38686A1F2}" srcOrd="1" destOrd="0" presId="urn:microsoft.com/office/officeart/2005/8/layout/vList6"/>
    <dgm:cxn modelId="{592C3F74-2D2C-4997-A4A8-84CFE46853DB}" type="presParOf" srcId="{C32F058D-AE68-460B-80AC-6766B44921BE}" destId="{14E1D6B0-CD37-4FD1-B1EE-49936736EFEF}" srcOrd="7" destOrd="0" presId="urn:microsoft.com/office/officeart/2005/8/layout/vList6"/>
    <dgm:cxn modelId="{2CD07F58-2918-47FC-A34A-E0ACF58B7DD2}" type="presParOf" srcId="{C32F058D-AE68-460B-80AC-6766B44921BE}" destId="{3129EA39-4D23-4CB5-9775-02AC44197563}" srcOrd="8" destOrd="0" presId="urn:microsoft.com/office/officeart/2005/8/layout/vList6"/>
    <dgm:cxn modelId="{DC4D3BC2-3CE8-49B5-9660-EA37745D71D9}" type="presParOf" srcId="{3129EA39-4D23-4CB5-9775-02AC44197563}" destId="{52B04311-9D2A-4BB8-AF63-F792DD68E38D}" srcOrd="0" destOrd="0" presId="urn:microsoft.com/office/officeart/2005/8/layout/vList6"/>
    <dgm:cxn modelId="{6A74EAFF-CDF7-4B1C-93CE-C5DC638701F7}" type="presParOf" srcId="{3129EA39-4D23-4CB5-9775-02AC44197563}" destId="{E00B2223-5799-43F4-A101-BE3537C4E85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BE42E-3581-4559-AEDD-E9CF95059163}">
      <dsp:nvSpPr>
        <dsp:cNvPr id="0" name=""/>
        <dsp:cNvSpPr/>
      </dsp:nvSpPr>
      <dsp:spPr>
        <a:xfrm>
          <a:off x="3225958" y="0"/>
          <a:ext cx="4838937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Slaapwaakpatroon?</a:t>
          </a:r>
          <a:endParaRPr lang="nl-BE" sz="2100" b="1" kern="1200" noProof="0" dirty="0">
            <a:solidFill>
              <a:schemeClr val="bg1"/>
            </a:solidFill>
          </a:endParaRPr>
        </a:p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Functioneren overdag?</a:t>
          </a:r>
          <a:endParaRPr lang="nl-BE" sz="2100" b="1" kern="1200" noProof="0" dirty="0">
            <a:solidFill>
              <a:schemeClr val="bg1"/>
            </a:solidFill>
          </a:endParaRPr>
        </a:p>
      </dsp:txBody>
      <dsp:txXfrm>
        <a:off x="3225958" y="0"/>
        <a:ext cx="4838937" cy="1372652"/>
      </dsp:txXfrm>
    </dsp:sp>
    <dsp:sp modelId="{3ECC9E3B-9755-4976-A2C8-D1808C246C1C}">
      <dsp:nvSpPr>
        <dsp:cNvPr id="0" name=""/>
        <dsp:cNvSpPr/>
      </dsp:nvSpPr>
      <dsp:spPr>
        <a:xfrm>
          <a:off x="0" y="0"/>
          <a:ext cx="3225958" cy="1372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Echte slapeloosheid ?                   of  </a:t>
          </a:r>
          <a:r>
            <a:rPr lang="nl-BE" sz="2000" b="1" kern="1200" noProof="0" dirty="0" err="1" smtClean="0"/>
            <a:t>pseudo-insomnia</a:t>
          </a:r>
          <a:r>
            <a:rPr lang="nl-BE" sz="2000" b="1" kern="1200" noProof="0" dirty="0" smtClean="0"/>
            <a:t>?</a:t>
          </a:r>
          <a:endParaRPr lang="nl-BE" sz="2000" b="1" kern="1200" noProof="0" dirty="0"/>
        </a:p>
      </dsp:txBody>
      <dsp:txXfrm>
        <a:off x="0" y="0"/>
        <a:ext cx="3225958" cy="1372652"/>
      </dsp:txXfrm>
    </dsp:sp>
    <dsp:sp modelId="{49872A44-D927-4E96-81D7-88E71946934C}">
      <dsp:nvSpPr>
        <dsp:cNvPr id="0" name=""/>
        <dsp:cNvSpPr/>
      </dsp:nvSpPr>
      <dsp:spPr>
        <a:xfrm>
          <a:off x="3225958" y="1509917"/>
          <a:ext cx="4838937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Idee over de oorzaak?</a:t>
          </a:r>
        </a:p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Verwachtingen over de aanpak?</a:t>
          </a:r>
        </a:p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&lt; of &gt; 3 weken?  Vorige pogingen?</a:t>
          </a:r>
        </a:p>
      </dsp:txBody>
      <dsp:txXfrm>
        <a:off x="3225958" y="1509917"/>
        <a:ext cx="4838937" cy="1372652"/>
      </dsp:txXfrm>
    </dsp:sp>
    <dsp:sp modelId="{F1CF30CE-FBB5-4E40-85D2-2B57866FF710}">
      <dsp:nvSpPr>
        <dsp:cNvPr id="0" name=""/>
        <dsp:cNvSpPr/>
      </dsp:nvSpPr>
      <dsp:spPr>
        <a:xfrm>
          <a:off x="0" y="1509917"/>
          <a:ext cx="3225958" cy="1372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Slaapanamnese ↔ exploratie ideeën &amp; verwachtingen patiënt</a:t>
          </a:r>
          <a:endParaRPr lang="nl-BE" sz="2000" b="1" kern="1200" noProof="0" dirty="0"/>
        </a:p>
      </dsp:txBody>
      <dsp:txXfrm>
        <a:off x="0" y="1509917"/>
        <a:ext cx="3225958" cy="1372652"/>
      </dsp:txXfrm>
    </dsp:sp>
    <dsp:sp modelId="{49BC86A7-38D6-42C0-9AD5-99D38686A1F2}">
      <dsp:nvSpPr>
        <dsp:cNvPr id="0" name=""/>
        <dsp:cNvSpPr/>
      </dsp:nvSpPr>
      <dsp:spPr>
        <a:xfrm>
          <a:off x="3225958" y="3019835"/>
          <a:ext cx="4838937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Ernstige of levensbedreigende, maar behandelbare aandoeningen</a:t>
          </a:r>
          <a:endParaRPr lang="nl-BE" sz="2100" b="1" kern="1200" noProof="0" dirty="0">
            <a:solidFill>
              <a:schemeClr val="bg1"/>
            </a:solidFill>
          </a:endParaRPr>
        </a:p>
        <a:p>
          <a:pPr marL="355600" lvl="1" indent="-1778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100" b="1" kern="1200" noProof="0" dirty="0" smtClean="0">
              <a:solidFill>
                <a:schemeClr val="bg1"/>
              </a:solidFill>
            </a:rPr>
            <a:t>Andere aandoeningen</a:t>
          </a:r>
          <a:endParaRPr lang="nl-BE" sz="2100" b="1" kern="1200" noProof="0" dirty="0">
            <a:solidFill>
              <a:schemeClr val="bg1"/>
            </a:solidFill>
          </a:endParaRPr>
        </a:p>
      </dsp:txBody>
      <dsp:txXfrm>
        <a:off x="3225958" y="3019835"/>
        <a:ext cx="4838937" cy="1372652"/>
      </dsp:txXfrm>
    </dsp:sp>
    <dsp:sp modelId="{D7C664E5-9E1D-4E4B-B834-31948F708151}">
      <dsp:nvSpPr>
        <dsp:cNvPr id="0" name=""/>
        <dsp:cNvSpPr/>
      </dsp:nvSpPr>
      <dsp:spPr>
        <a:xfrm>
          <a:off x="0" y="3019835"/>
          <a:ext cx="3225958" cy="1372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Differentiële diagnose</a:t>
          </a:r>
          <a:endParaRPr lang="nl-BE" sz="2000" b="1" kern="1200" noProof="0" dirty="0"/>
        </a:p>
      </dsp:txBody>
      <dsp:txXfrm>
        <a:off x="0" y="3019835"/>
        <a:ext cx="3225958" cy="1372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F3A319-82A9-4FA3-99C2-6B5A7481927B}">
      <dsp:nvSpPr>
        <dsp:cNvPr id="0" name=""/>
        <dsp:cNvSpPr/>
      </dsp:nvSpPr>
      <dsp:spPr>
        <a:xfrm>
          <a:off x="5379" y="552536"/>
          <a:ext cx="1607873" cy="1055167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Bed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Neutrale stimulus</a:t>
          </a:r>
          <a:endParaRPr lang="nl-BE" sz="1800" kern="1200" noProof="0" dirty="0"/>
        </a:p>
      </dsp:txBody>
      <dsp:txXfrm>
        <a:off x="5379" y="552536"/>
        <a:ext cx="1607873" cy="1055167"/>
      </dsp:txXfrm>
    </dsp:sp>
    <dsp:sp modelId="{84664199-ED75-448D-8BFD-A20B8A966D7D}">
      <dsp:nvSpPr>
        <dsp:cNvPr id="0" name=""/>
        <dsp:cNvSpPr/>
      </dsp:nvSpPr>
      <dsp:spPr>
        <a:xfrm>
          <a:off x="1774040" y="880743"/>
          <a:ext cx="340869" cy="398752"/>
        </a:xfrm>
        <a:prstGeom prst="mathPlus">
          <a:avLst/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>
        <a:off x="1774040" y="880743"/>
        <a:ext cx="340869" cy="398752"/>
      </dsp:txXfrm>
    </dsp:sp>
    <dsp:sp modelId="{4B84A9BA-17FC-40F3-8A05-92F378DA899B}">
      <dsp:nvSpPr>
        <dsp:cNvPr id="0" name=""/>
        <dsp:cNvSpPr/>
      </dsp:nvSpPr>
      <dsp:spPr>
        <a:xfrm>
          <a:off x="2256403" y="552536"/>
          <a:ext cx="1607873" cy="1055167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Wakker liggen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Negatieve stimulus</a:t>
          </a:r>
          <a:endParaRPr lang="nl-BE" sz="1800" kern="1200" noProof="0" dirty="0"/>
        </a:p>
      </dsp:txBody>
      <dsp:txXfrm>
        <a:off x="2256403" y="552536"/>
        <a:ext cx="1607873" cy="1055167"/>
      </dsp:txXfrm>
    </dsp:sp>
    <dsp:sp modelId="{D6BAF4BF-8ABF-4326-93BB-6BAE81CA0E9F}">
      <dsp:nvSpPr>
        <dsp:cNvPr id="0" name=""/>
        <dsp:cNvSpPr/>
      </dsp:nvSpPr>
      <dsp:spPr>
        <a:xfrm>
          <a:off x="4025064" y="880743"/>
          <a:ext cx="340869" cy="3987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>
        <a:off x="4025064" y="880743"/>
        <a:ext cx="340869" cy="398752"/>
      </dsp:txXfrm>
    </dsp:sp>
    <dsp:sp modelId="{428AC75F-133A-4929-BDB6-A5446C1F8C4F}">
      <dsp:nvSpPr>
        <dsp:cNvPr id="0" name=""/>
        <dsp:cNvSpPr/>
      </dsp:nvSpPr>
      <dsp:spPr>
        <a:xfrm>
          <a:off x="4507426" y="552536"/>
          <a:ext cx="1607873" cy="10551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Bed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noProof="0" dirty="0" smtClean="0"/>
            <a:t>Negatieve stimulus</a:t>
          </a:r>
          <a:endParaRPr lang="nl-BE" sz="1800" kern="1200" noProof="0" dirty="0"/>
        </a:p>
      </dsp:txBody>
      <dsp:txXfrm>
        <a:off x="4507426" y="552536"/>
        <a:ext cx="1607873" cy="10551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D844F2-2B8C-4D2C-8C86-F27B59BE2D98}">
      <dsp:nvSpPr>
        <dsp:cNvPr id="0" name=""/>
        <dsp:cNvSpPr/>
      </dsp:nvSpPr>
      <dsp:spPr>
        <a:xfrm>
          <a:off x="3275484" y="1740490"/>
          <a:ext cx="1249838" cy="1249838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Insomnia</a:t>
          </a:r>
          <a:endParaRPr lang="fr-BE" sz="16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5484" y="1740490"/>
        <a:ext cx="1249838" cy="1249838"/>
      </dsp:txXfrm>
    </dsp:sp>
    <dsp:sp modelId="{D31B0CF3-C6BD-4BA8-9523-E7DB5EB51B73}">
      <dsp:nvSpPr>
        <dsp:cNvPr id="0" name=""/>
        <dsp:cNvSpPr/>
      </dsp:nvSpPr>
      <dsp:spPr>
        <a:xfrm rot="16200000">
          <a:off x="3607382" y="1237699"/>
          <a:ext cx="550116" cy="424944"/>
        </a:xfrm>
        <a:prstGeom prst="leftRightArrow">
          <a:avLst/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 rot="16200000">
        <a:off x="3607382" y="1237699"/>
        <a:ext cx="550116" cy="424944"/>
      </dsp:txXfrm>
    </dsp:sp>
    <dsp:sp modelId="{B3D0694A-4D5E-4FE6-88ED-BE153783D29D}">
      <dsp:nvSpPr>
        <dsp:cNvPr id="0" name=""/>
        <dsp:cNvSpPr/>
      </dsp:nvSpPr>
      <dsp:spPr>
        <a:xfrm>
          <a:off x="2484277" y="92622"/>
          <a:ext cx="2670554" cy="1048651"/>
        </a:xfrm>
        <a:prstGeom prst="roundRect">
          <a:avLst/>
        </a:prstGeom>
        <a:solidFill>
          <a:srgbClr val="4BAC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Gedachten &amp; attitudes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Ongerust zijn over de slapeloosheid; dramatiseren van de consequenties</a:t>
          </a:r>
          <a:endParaRPr lang="nl-BE" sz="1400" kern="1200" dirty="0"/>
        </a:p>
      </dsp:txBody>
      <dsp:txXfrm>
        <a:off x="2484277" y="92622"/>
        <a:ext cx="2670554" cy="1048651"/>
      </dsp:txXfrm>
    </dsp:sp>
    <dsp:sp modelId="{67AAD876-9764-4971-AA2F-C267E1D99AC3}">
      <dsp:nvSpPr>
        <dsp:cNvPr id="0" name=""/>
        <dsp:cNvSpPr/>
      </dsp:nvSpPr>
      <dsp:spPr>
        <a:xfrm>
          <a:off x="4674164" y="2152936"/>
          <a:ext cx="651956" cy="424944"/>
        </a:xfrm>
        <a:prstGeom prst="leftRightArrow">
          <a:avLst/>
        </a:prstGeom>
        <a:solidFill>
          <a:srgbClr val="B2B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>
        <a:off x="4674164" y="2152936"/>
        <a:ext cx="651956" cy="424944"/>
      </dsp:txXfrm>
    </dsp:sp>
    <dsp:sp modelId="{51919FFB-A598-44C1-A016-4C270C071013}">
      <dsp:nvSpPr>
        <dsp:cNvPr id="0" name=""/>
        <dsp:cNvSpPr/>
      </dsp:nvSpPr>
      <dsp:spPr>
        <a:xfrm>
          <a:off x="5469133" y="1844770"/>
          <a:ext cx="1767670" cy="1041277"/>
        </a:xfrm>
        <a:prstGeom prst="roundRect">
          <a:avLst/>
        </a:prstGeom>
        <a:solidFill>
          <a:srgbClr val="9EBE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Slechte gewoonten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 lang in bed liggen, dutjes…</a:t>
          </a:r>
          <a:endParaRPr lang="nl-BE" sz="1400" kern="1200" dirty="0"/>
        </a:p>
      </dsp:txBody>
      <dsp:txXfrm>
        <a:off x="5469133" y="1844770"/>
        <a:ext cx="1767670" cy="1041277"/>
      </dsp:txXfrm>
    </dsp:sp>
    <dsp:sp modelId="{92696851-3C58-4B88-A8F7-34689009AABB}">
      <dsp:nvSpPr>
        <dsp:cNvPr id="0" name=""/>
        <dsp:cNvSpPr/>
      </dsp:nvSpPr>
      <dsp:spPr>
        <a:xfrm rot="5400000">
          <a:off x="3633294" y="3070440"/>
          <a:ext cx="511411" cy="424944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 rot="5400000">
        <a:off x="3633294" y="3070440"/>
        <a:ext cx="511411" cy="424944"/>
      </dsp:txXfrm>
    </dsp:sp>
    <dsp:sp modelId="{A07075F0-BA66-476E-B3D5-286C51E62E49}">
      <dsp:nvSpPr>
        <dsp:cNvPr id="0" name=""/>
        <dsp:cNvSpPr/>
      </dsp:nvSpPr>
      <dsp:spPr>
        <a:xfrm>
          <a:off x="2628296" y="3567834"/>
          <a:ext cx="2382516" cy="10920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Gevolgen</a:t>
          </a:r>
          <a:endParaRPr lang="nl-BE" sz="14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Vermoeidheid, vermindering van de prestaties, stemmingsschommelingen,…</a:t>
          </a:r>
          <a:endParaRPr lang="nl-BE" sz="1400" kern="1200" dirty="0"/>
        </a:p>
      </dsp:txBody>
      <dsp:txXfrm>
        <a:off x="2628296" y="3567834"/>
        <a:ext cx="2382516" cy="1092071"/>
      </dsp:txXfrm>
    </dsp:sp>
    <dsp:sp modelId="{1B387189-A90B-4593-9FF0-1C091F9C17E8}">
      <dsp:nvSpPr>
        <dsp:cNvPr id="0" name=""/>
        <dsp:cNvSpPr/>
      </dsp:nvSpPr>
      <dsp:spPr>
        <a:xfrm rot="10800000">
          <a:off x="2698557" y="2152936"/>
          <a:ext cx="506674" cy="424944"/>
        </a:xfrm>
        <a:prstGeom prst="leftArrow">
          <a:avLst/>
        </a:prstGeom>
        <a:solidFill>
          <a:srgbClr val="C050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400" kern="1200"/>
        </a:p>
      </dsp:txBody>
      <dsp:txXfrm rot="10800000">
        <a:off x="2698557" y="2152936"/>
        <a:ext cx="506674" cy="424944"/>
      </dsp:txXfrm>
    </dsp:sp>
    <dsp:sp modelId="{FFBE8E4C-95B9-48BD-9114-7BD9586E3C2D}">
      <dsp:nvSpPr>
        <dsp:cNvPr id="0" name=""/>
        <dsp:cNvSpPr/>
      </dsp:nvSpPr>
      <dsp:spPr>
        <a:xfrm>
          <a:off x="252032" y="1844770"/>
          <a:ext cx="2356257" cy="1041277"/>
        </a:xfrm>
        <a:prstGeom prst="roundRect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Spanning</a:t>
          </a:r>
          <a:endParaRPr lang="nl-BE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emotioneel, cognitief,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fysiologisch</a:t>
          </a:r>
          <a:endParaRPr lang="nl-BE" sz="1400" kern="1200" dirty="0"/>
        </a:p>
      </dsp:txBody>
      <dsp:txXfrm>
        <a:off x="252032" y="1844770"/>
        <a:ext cx="2356257" cy="10412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BE42E-3581-4559-AEDD-E9CF95059163}">
      <dsp:nvSpPr>
        <dsp:cNvPr id="0" name=""/>
        <dsp:cNvSpPr/>
      </dsp:nvSpPr>
      <dsp:spPr>
        <a:xfrm>
          <a:off x="3254761" y="0"/>
          <a:ext cx="4882142" cy="869067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smtClean="0">
              <a:solidFill>
                <a:schemeClr val="bg1"/>
              </a:solidFill>
            </a:rPr>
            <a:t>Eenvoudig stopadvies </a:t>
          </a:r>
          <a:endParaRPr lang="nl-BE" sz="1400" b="1" kern="1200" noProof="0">
            <a:solidFill>
              <a:schemeClr val="bg1"/>
            </a:solidFill>
          </a:endParaRP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Stopbrief</a:t>
          </a:r>
          <a:endParaRPr lang="nl-BE" sz="1400" b="1" kern="1200" noProof="0" dirty="0">
            <a:solidFill>
              <a:schemeClr val="bg1"/>
            </a:solidFill>
          </a:endParaRPr>
        </a:p>
        <a:p>
          <a:pPr marL="355600" lvl="2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err="1" smtClean="0">
              <a:solidFill>
                <a:schemeClr val="bg1"/>
              </a:solidFill>
            </a:rPr>
            <a:t>Bendep-SRQ</a:t>
          </a:r>
          <a:r>
            <a:rPr lang="nl-BE" sz="1400" b="1" kern="1200" noProof="0" dirty="0" smtClean="0">
              <a:solidFill>
                <a:schemeClr val="bg1"/>
              </a:solidFill>
            </a:rPr>
            <a:t> vragenlijst</a:t>
          </a:r>
          <a:endParaRPr lang="nl-BE" sz="1400" b="1" kern="1200" noProof="0" dirty="0">
            <a:solidFill>
              <a:schemeClr val="bg1"/>
            </a:solidFill>
          </a:endParaRPr>
        </a:p>
      </dsp:txBody>
      <dsp:txXfrm>
        <a:off x="3254761" y="0"/>
        <a:ext cx="4882142" cy="869067"/>
      </dsp:txXfrm>
    </dsp:sp>
    <dsp:sp modelId="{3ECC9E3B-9755-4976-A2C8-D1808C246C1C}">
      <dsp:nvSpPr>
        <dsp:cNvPr id="0" name=""/>
        <dsp:cNvSpPr/>
      </dsp:nvSpPr>
      <dsp:spPr>
        <a:xfrm>
          <a:off x="0" y="1698"/>
          <a:ext cx="3254761" cy="919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Minimale interventie</a:t>
          </a:r>
          <a:endParaRPr lang="fr-BE" sz="2000" b="1" kern="1200" dirty="0"/>
        </a:p>
      </dsp:txBody>
      <dsp:txXfrm>
        <a:off x="0" y="1698"/>
        <a:ext cx="3254761" cy="919473"/>
      </dsp:txXfrm>
    </dsp:sp>
    <dsp:sp modelId="{65E15B67-4EC3-45DA-B5BA-BAAE9DDFF699}">
      <dsp:nvSpPr>
        <dsp:cNvPr id="0" name=""/>
        <dsp:cNvSpPr/>
      </dsp:nvSpPr>
      <dsp:spPr>
        <a:xfrm>
          <a:off x="5085564" y="895968"/>
          <a:ext cx="3051339" cy="919473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303C6-03B3-44B7-A30A-5BE97EDEF4A7}">
      <dsp:nvSpPr>
        <dsp:cNvPr id="0" name=""/>
        <dsp:cNvSpPr/>
      </dsp:nvSpPr>
      <dsp:spPr>
        <a:xfrm>
          <a:off x="145304" y="1013118"/>
          <a:ext cx="5085564" cy="919473"/>
        </a:xfrm>
        <a:prstGeom prst="downArrowCallout">
          <a:avLst/>
        </a:prstGeom>
        <a:noFill/>
        <a:ln w="22225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355600" lvl="0" indent="-17780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b="0" kern="1200" noProof="0" dirty="0" smtClean="0">
              <a:solidFill>
                <a:schemeClr val="tx1"/>
              </a:solidFill>
              <a:effectLst/>
            </a:rPr>
            <a:t>Bij falen of bij ‘moeilijkere patiënten’ die nog een zekere mate van motivatie vertonen</a:t>
          </a:r>
          <a:endParaRPr lang="nl-BE" sz="1400" b="0" kern="1200" noProof="0" dirty="0">
            <a:solidFill>
              <a:schemeClr val="tx1"/>
            </a:solidFill>
            <a:effectLst/>
          </a:endParaRPr>
        </a:p>
      </dsp:txBody>
      <dsp:txXfrm>
        <a:off x="145304" y="1013118"/>
        <a:ext cx="5085564" cy="919473"/>
      </dsp:txXfrm>
    </dsp:sp>
    <dsp:sp modelId="{49872A44-D927-4E96-81D7-88E71946934C}">
      <dsp:nvSpPr>
        <dsp:cNvPr id="0" name=""/>
        <dsp:cNvSpPr/>
      </dsp:nvSpPr>
      <dsp:spPr>
        <a:xfrm>
          <a:off x="3254761" y="2036290"/>
          <a:ext cx="4882142" cy="895971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Uitnodiging tot extra consultatie</a:t>
          </a: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Extra consultatie</a:t>
          </a:r>
        </a:p>
      </dsp:txBody>
      <dsp:txXfrm>
        <a:off x="3254761" y="2036290"/>
        <a:ext cx="4882142" cy="895971"/>
      </dsp:txXfrm>
    </dsp:sp>
    <dsp:sp modelId="{F1CF30CE-FBB5-4E40-85D2-2B57866FF710}">
      <dsp:nvSpPr>
        <dsp:cNvPr id="0" name=""/>
        <dsp:cNvSpPr/>
      </dsp:nvSpPr>
      <dsp:spPr>
        <a:xfrm>
          <a:off x="0" y="2024539"/>
          <a:ext cx="3254761" cy="919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Uitgebreide interventie</a:t>
          </a:r>
          <a:endParaRPr lang="nl-BE" sz="2000" b="1" kern="1200" noProof="0" dirty="0"/>
        </a:p>
      </dsp:txBody>
      <dsp:txXfrm>
        <a:off x="0" y="2024539"/>
        <a:ext cx="3254761" cy="919473"/>
      </dsp:txXfrm>
    </dsp:sp>
    <dsp:sp modelId="{49BC86A7-38D6-42C0-9AD5-99D38686A1F2}">
      <dsp:nvSpPr>
        <dsp:cNvPr id="0" name=""/>
        <dsp:cNvSpPr/>
      </dsp:nvSpPr>
      <dsp:spPr>
        <a:xfrm>
          <a:off x="3254761" y="3040456"/>
          <a:ext cx="4882142" cy="869950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Omzetting naar langwerkend BZD</a:t>
          </a:r>
          <a:endParaRPr lang="nl-BE" sz="1400" b="1" kern="1200" noProof="0" dirty="0">
            <a:solidFill>
              <a:schemeClr val="bg1"/>
            </a:solidFill>
          </a:endParaRP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Tijd- en afbouwschema</a:t>
          </a:r>
          <a:endParaRPr lang="nl-BE" sz="1400" b="1" kern="1200" noProof="0" dirty="0">
            <a:solidFill>
              <a:schemeClr val="bg1"/>
            </a:solidFill>
          </a:endParaRP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Hulpmedicatie</a:t>
          </a:r>
          <a:endParaRPr lang="nl-BE" sz="1400" b="1" kern="1200" noProof="0" dirty="0">
            <a:solidFill>
              <a:schemeClr val="bg1"/>
            </a:solidFill>
          </a:endParaRP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Regelmatige opvolging</a:t>
          </a:r>
          <a:endParaRPr lang="nl-BE" sz="1400" b="1" kern="1200" noProof="0" dirty="0">
            <a:solidFill>
              <a:schemeClr val="bg1"/>
            </a:solidFill>
          </a:endParaRPr>
        </a:p>
      </dsp:txBody>
      <dsp:txXfrm>
        <a:off x="3254761" y="3040456"/>
        <a:ext cx="4882142" cy="869950"/>
      </dsp:txXfrm>
    </dsp:sp>
    <dsp:sp modelId="{D7C664E5-9E1D-4E4B-B834-31948F708151}">
      <dsp:nvSpPr>
        <dsp:cNvPr id="0" name=""/>
        <dsp:cNvSpPr/>
      </dsp:nvSpPr>
      <dsp:spPr>
        <a:xfrm>
          <a:off x="0" y="3035959"/>
          <a:ext cx="3254761" cy="919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Afbouw </a:t>
          </a:r>
          <a:endParaRPr lang="nl-BE" sz="2000" b="1" kern="1200" noProof="0" dirty="0"/>
        </a:p>
      </dsp:txBody>
      <dsp:txXfrm>
        <a:off x="0" y="3035959"/>
        <a:ext cx="3254761" cy="919473"/>
      </dsp:txXfrm>
    </dsp:sp>
    <dsp:sp modelId="{E00B2223-5799-43F4-A101-BE3537C4E859}">
      <dsp:nvSpPr>
        <dsp:cNvPr id="0" name=""/>
        <dsp:cNvSpPr/>
      </dsp:nvSpPr>
      <dsp:spPr>
        <a:xfrm>
          <a:off x="3254761" y="4047380"/>
          <a:ext cx="4882142" cy="919473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Open houding</a:t>
          </a: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Dialoog</a:t>
          </a: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strike="sngStrike" kern="1200" noProof="0" dirty="0" smtClean="0">
              <a:solidFill>
                <a:schemeClr val="bg1"/>
              </a:solidFill>
            </a:rPr>
            <a:t>Falen</a:t>
          </a:r>
          <a:endParaRPr lang="nl-BE" sz="1400" b="1" kern="1200" noProof="0" dirty="0" smtClean="0">
            <a:solidFill>
              <a:schemeClr val="bg1"/>
            </a:solidFill>
          </a:endParaRPr>
        </a:p>
        <a:p>
          <a:pPr marL="355600" lvl="1" indent="-1778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400" b="1" kern="1200" noProof="0" dirty="0" smtClean="0">
              <a:solidFill>
                <a:schemeClr val="bg1"/>
              </a:solidFill>
            </a:rPr>
            <a:t>Springplank</a:t>
          </a:r>
        </a:p>
      </dsp:txBody>
      <dsp:txXfrm>
        <a:off x="3254761" y="4047380"/>
        <a:ext cx="4882142" cy="919473"/>
      </dsp:txXfrm>
    </dsp:sp>
    <dsp:sp modelId="{52B04311-9D2A-4BB8-AF63-F792DD68E38D}">
      <dsp:nvSpPr>
        <dsp:cNvPr id="0" name=""/>
        <dsp:cNvSpPr/>
      </dsp:nvSpPr>
      <dsp:spPr>
        <a:xfrm>
          <a:off x="0" y="4047380"/>
          <a:ext cx="3254761" cy="919473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355600" lvl="0" indent="-1778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noProof="0" dirty="0" smtClean="0"/>
            <a:t>Bij herval </a:t>
          </a:r>
          <a:endParaRPr lang="nl-BE" sz="2000" b="1" kern="1200" noProof="0" dirty="0"/>
        </a:p>
      </dsp:txBody>
      <dsp:txXfrm>
        <a:off x="0" y="4047380"/>
        <a:ext cx="3254761" cy="919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63FFC7-E340-4EDD-879D-DFC3D7EF0059}" type="datetimeFigureOut">
              <a:rPr lang="nl-BE"/>
              <a:pPr>
                <a:defRPr/>
              </a:pPr>
              <a:t>11/02/2011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204"/>
            <a:ext cx="2945659" cy="496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204"/>
            <a:ext cx="2945659" cy="496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CCAEFC0-8CDC-467A-BB14-D289EBAD91E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2410" cy="5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35" y="2"/>
            <a:ext cx="2895306" cy="5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356461-A5DE-4027-9AEF-ADD7FFC477CC}" type="datetimeFigureOut">
              <a:rPr lang="fr-FR"/>
              <a:pPr>
                <a:defRPr/>
              </a:pPr>
              <a:t>11/02/2011</a:t>
            </a:fld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62000"/>
            <a:ext cx="4976812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25" y="4723813"/>
            <a:ext cx="4953491" cy="44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241"/>
            <a:ext cx="2972410" cy="4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35" y="9449241"/>
            <a:ext cx="2895306" cy="4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C00D37-EECD-4EB0-A697-A62EC777240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22/11/10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D2C0BA-C362-4CCC-84B9-E2AE47DFDEC6}" type="slidenum">
              <a:rPr lang="fr-FR"/>
              <a:pPr/>
              <a:t>2</a:t>
            </a:fld>
            <a:endParaRPr lang="fr-FR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62000"/>
            <a:ext cx="4976812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225" y="4723812"/>
            <a:ext cx="4953491" cy="459111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Calibri" pitchFamily="3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E32E50-0E82-468C-8E3F-A35E4A542E10}" type="slidenum">
              <a:rPr lang="nl-BE" smtClean="0">
                <a:latin typeface="Times New Roman" pitchFamily="16" charset="0"/>
                <a:cs typeface="Times New Roman" pitchFamily="16" charset="0"/>
              </a:rPr>
              <a:pPr/>
              <a:t>4</a:t>
            </a:fld>
            <a:endParaRPr lang="nl-BE" smtClean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00D37-EECD-4EB0-A697-A62EC777240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00D37-EECD-4EB0-A697-A62EC777240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094288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94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pic>
        <p:nvPicPr>
          <p:cNvPr id="7" name="Picture 6" descr="~AUT0017"/>
          <p:cNvPicPr>
            <a:picLocks noChangeAspect="1" noChangeArrowheads="1"/>
          </p:cNvPicPr>
          <p:nvPr/>
        </p:nvPicPr>
        <p:blipFill>
          <a:blip r:embed="rId1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6286500"/>
            <a:ext cx="423863" cy="5715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8" name="Rechthoekige driehoek 7"/>
          <p:cNvSpPr/>
          <p:nvPr/>
        </p:nvSpPr>
        <p:spPr>
          <a:xfrm flipH="1">
            <a:off x="0" y="6286500"/>
            <a:ext cx="9144000" cy="571500"/>
          </a:xfrm>
          <a:prstGeom prst="rtTriangl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86625" y="6529388"/>
            <a:ext cx="1857375" cy="328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 algn="r" defTabSz="812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600" dirty="0">
                <a:latin typeface="Arial" charset="0"/>
                <a:ea typeface="MS Gothic" pitchFamily="49" charset="-128"/>
                <a:cs typeface="Arial" charset="0"/>
              </a:rPr>
              <a:t>www.farmaka.be</a:t>
            </a:r>
            <a:endParaRPr lang="nl-BE" sz="1600" b="1" dirty="0">
              <a:latin typeface="Arial" charset="0"/>
              <a:ea typeface="MS Gothic" pitchFamily="49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nl-BE" sz="4400" kern="1200" dirty="0">
          <a:solidFill>
            <a:srgbClr val="688F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88F6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5000" dirty="0" smtClean="0"/>
              <a:t>De aanpak van slapeloosheid</a:t>
            </a:r>
          </a:p>
        </p:txBody>
      </p:sp>
      <p:sp>
        <p:nvSpPr>
          <p:cNvPr id="4099" name="Rectangle 5"/>
          <p:cNvSpPr>
            <a:spLocks noGrp="1"/>
          </p:cNvSpPr>
          <p:nvPr>
            <p:ph type="subTitle" idx="1"/>
          </p:nvPr>
        </p:nvSpPr>
        <p:spPr>
          <a:xfrm>
            <a:off x="468313" y="3200400"/>
            <a:ext cx="8207375" cy="660400"/>
          </a:xfrm>
        </p:spPr>
        <p:txBody>
          <a:bodyPr/>
          <a:lstStyle/>
          <a:p>
            <a:r>
              <a:rPr lang="nl-BE" sz="2500" dirty="0" smtClean="0">
                <a:solidFill>
                  <a:srgbClr val="688F63"/>
                </a:solidFill>
              </a:rPr>
              <a:t>Februari</a:t>
            </a:r>
            <a:r>
              <a:rPr lang="fr-FR" sz="2500" dirty="0" smtClean="0">
                <a:solidFill>
                  <a:srgbClr val="688F63"/>
                </a:solidFill>
              </a:rPr>
              <a:t>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Anamnese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80648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Drie doelstellingen →  Drie stappen, 11 vragen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Anamnese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Drie doelstellingen →  Drie stappen, 11 vragen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51520" y="1484784"/>
            <a:ext cx="8712968" cy="864096"/>
          </a:xfrm>
          <a:prstGeom prst="roundRect">
            <a:avLst>
              <a:gd name="adj" fmla="val 24959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Duur van het inslapen? Wakker worden ‘s nachts? Frequentie? Duur gemiddelde nacht?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Gevolgen voor het functioneren overdag? </a:t>
            </a:r>
            <a:r>
              <a:rPr lang="nl-BE" sz="1600" i="1" dirty="0" smtClean="0">
                <a:solidFill>
                  <a:srgbClr val="7030A0"/>
                </a:solidFill>
              </a:rPr>
              <a:t>NEE </a:t>
            </a:r>
            <a:r>
              <a:rPr lang="nl-BE" sz="1600" i="1" dirty="0" err="1" smtClean="0">
                <a:solidFill>
                  <a:srgbClr val="7030A0"/>
                </a:solidFill>
              </a:rPr>
              <a:t>Pseudo-insomnia</a:t>
            </a:r>
            <a:r>
              <a:rPr lang="nl-BE" sz="1600" i="1" dirty="0" smtClean="0">
                <a:solidFill>
                  <a:srgbClr val="7030A0"/>
                </a:solidFill>
              </a:rPr>
              <a:t> -  JA Echte slapeloosheid</a:t>
            </a:r>
            <a:r>
              <a:rPr lang="nl-BE" sz="1600" dirty="0" smtClean="0">
                <a:solidFill>
                  <a:srgbClr val="7030A0"/>
                </a:solidFill>
              </a:rPr>
              <a:t>  </a:t>
            </a:r>
            <a:r>
              <a:rPr lang="nl-BE" sz="1600" dirty="0" smtClean="0">
                <a:solidFill>
                  <a:schemeClr val="tx1"/>
                </a:solidFill>
              </a:rPr>
              <a:t>Ernst?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51520" y="2420888"/>
            <a:ext cx="8712968" cy="1224136"/>
          </a:xfrm>
          <a:prstGeom prst="roundRect">
            <a:avLst>
              <a:gd name="adj" fmla="val 24959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nl-BE" sz="1600" dirty="0" smtClean="0">
                <a:solidFill>
                  <a:schemeClr val="tx1"/>
                </a:solidFill>
              </a:rPr>
              <a:t>Heeft de patiënt zelf een idee over de oorzaak van zijn slapeloosheid? </a:t>
            </a:r>
          </a:p>
          <a:p>
            <a:pPr marL="342900" indent="-342900"/>
            <a:r>
              <a:rPr lang="nl-BE" sz="1600" i="1" dirty="0" smtClean="0">
                <a:solidFill>
                  <a:schemeClr val="tx1"/>
                </a:solidFill>
              </a:rPr>
              <a:t>	</a:t>
            </a:r>
            <a:r>
              <a:rPr lang="nl-BE" sz="1600" i="1" dirty="0" smtClean="0">
                <a:solidFill>
                  <a:srgbClr val="7030A0"/>
                </a:solidFill>
              </a:rPr>
              <a:t>Potentiële stress, onderhoudende factoren, waarvan conditionering, mogelijke foutieve ideeën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BE" sz="1600" dirty="0" smtClean="0">
                <a:solidFill>
                  <a:schemeClr val="tx1"/>
                </a:solidFill>
              </a:rPr>
              <a:t>Verwachtingen over de aanpak? </a:t>
            </a:r>
            <a:r>
              <a:rPr lang="nl-BE" sz="1600" i="1" dirty="0" smtClean="0">
                <a:solidFill>
                  <a:srgbClr val="7030A0"/>
                </a:solidFill>
              </a:rPr>
              <a:t>Aandacht vragen, therapeutisch advies, slaapmiddel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BE" sz="1600" dirty="0" smtClean="0">
                <a:solidFill>
                  <a:schemeClr val="tx1"/>
                </a:solidFill>
              </a:rPr>
              <a:t>&lt; 3 </a:t>
            </a:r>
            <a:r>
              <a:rPr lang="nl-BE" sz="1600" dirty="0" err="1" smtClean="0">
                <a:solidFill>
                  <a:schemeClr val="tx1"/>
                </a:solidFill>
              </a:rPr>
              <a:t>wk</a:t>
            </a:r>
            <a:r>
              <a:rPr lang="nl-BE" sz="1600" dirty="0" smtClean="0">
                <a:solidFill>
                  <a:schemeClr val="tx1"/>
                </a:solidFill>
              </a:rPr>
              <a:t>? </a:t>
            </a:r>
            <a:r>
              <a:rPr lang="nl-BE" sz="1600" i="1" dirty="0" smtClean="0">
                <a:solidFill>
                  <a:srgbClr val="7030A0"/>
                </a:solidFill>
              </a:rPr>
              <a:t>Kortdurend, acuut </a:t>
            </a:r>
            <a:r>
              <a:rPr lang="nl-BE" sz="1600" dirty="0" smtClean="0">
                <a:solidFill>
                  <a:schemeClr val="tx1"/>
                </a:solidFill>
              </a:rPr>
              <a:t>&gt; 3 </a:t>
            </a:r>
            <a:r>
              <a:rPr lang="nl-BE" sz="1600" dirty="0" err="1" smtClean="0">
                <a:solidFill>
                  <a:schemeClr val="tx1"/>
                </a:solidFill>
              </a:rPr>
              <a:t>wk</a:t>
            </a:r>
            <a:r>
              <a:rPr lang="nl-BE" sz="1600" dirty="0" smtClean="0">
                <a:solidFill>
                  <a:schemeClr val="tx1"/>
                </a:solidFill>
              </a:rPr>
              <a:t>? </a:t>
            </a:r>
            <a:r>
              <a:rPr lang="nl-BE" sz="1600" i="1" dirty="0" smtClean="0">
                <a:solidFill>
                  <a:srgbClr val="7030A0"/>
                </a:solidFill>
              </a:rPr>
              <a:t>Langdurend, chronisch, </a:t>
            </a:r>
            <a:r>
              <a:rPr lang="nl-BE" sz="1600" i="1" dirty="0" smtClean="0">
                <a:solidFill>
                  <a:srgbClr val="7030A0"/>
                </a:solidFill>
                <a:latin typeface="Calibri"/>
              </a:rPr>
              <a:t>↔ conditionering		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nl-BE" sz="1600" dirty="0" smtClean="0">
                <a:solidFill>
                  <a:schemeClr val="tx1"/>
                </a:solidFill>
              </a:rPr>
              <a:t>	Vorige pogingen? </a:t>
            </a:r>
            <a:endParaRPr lang="nl-BE" sz="16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51520" y="3717032"/>
            <a:ext cx="8712968" cy="273630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nl-BE" sz="1600" b="1" dirty="0" smtClean="0">
                <a:solidFill>
                  <a:schemeClr val="tx1"/>
                </a:solidFill>
              </a:rPr>
              <a:t>Depressie met suïcidegevaar – Specifieke slaapaandoeningen (narcolepsie, slaapapneu) – Psychose – Hyperthyreoïdie – Acute intoxicaties</a:t>
            </a:r>
          </a:p>
          <a:p>
            <a:pPr marL="342900" indent="-342900"/>
            <a:endParaRPr lang="nl-BE" sz="16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nl-BE" sz="1600" dirty="0" smtClean="0">
                <a:solidFill>
                  <a:schemeClr val="tx1"/>
                </a:solidFill>
              </a:rPr>
              <a:t>Andere etiologische hypotheses (in dalende volgorde van voorkomen)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In de voorbije weken: psychosociale problemen?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In de voorbije weken: stemmingsveranderingen, angststoornissen? </a:t>
            </a:r>
          </a:p>
          <a:p>
            <a:pPr marL="342900" indent="-342900"/>
            <a:r>
              <a:rPr lang="nl-BE" sz="1600" i="1" dirty="0" smtClean="0">
                <a:solidFill>
                  <a:schemeClr val="tx1"/>
                </a:solidFill>
              </a:rPr>
              <a:t>	</a:t>
            </a:r>
            <a:r>
              <a:rPr lang="nl-BE" sz="1600" i="1" dirty="0" smtClean="0">
                <a:solidFill>
                  <a:srgbClr val="7030A0"/>
                </a:solidFill>
              </a:rPr>
              <a:t>Psychiatrische aandoeningen waaronder depressie</a:t>
            </a:r>
            <a:endParaRPr lang="nl-BE" sz="16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Andere lichamelijke klachten?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Algemene leef- en werkomstandigheden –  Dag- en nachtritme, levenshygiëne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Intoxicatie (psychofarmaca, illegale drugs, andere geneesmiddelen) ?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nl-BE" sz="1600" dirty="0" smtClean="0">
                <a:solidFill>
                  <a:schemeClr val="tx1"/>
                </a:solidFill>
              </a:rPr>
              <a:t>Specifieke slaapaandoeningen (</a:t>
            </a:r>
            <a:r>
              <a:rPr lang="nl-BE" sz="1600" dirty="0" err="1" smtClean="0">
                <a:solidFill>
                  <a:schemeClr val="tx1"/>
                </a:solidFill>
              </a:rPr>
              <a:t>restless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legs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syndrome</a:t>
            </a:r>
            <a:r>
              <a:rPr lang="nl-BE" sz="1600" dirty="0" smtClean="0">
                <a:solidFill>
                  <a:schemeClr val="tx1"/>
                </a:solidFill>
              </a:rPr>
              <a:t>, </a:t>
            </a:r>
            <a:r>
              <a:rPr lang="nl-BE" sz="1600" dirty="0" err="1" smtClean="0">
                <a:solidFill>
                  <a:schemeClr val="tx1"/>
                </a:solidFill>
              </a:rPr>
              <a:t>periodic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limb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movement</a:t>
            </a:r>
            <a:r>
              <a:rPr lang="nl-BE" sz="1600" dirty="0" smtClean="0">
                <a:solidFill>
                  <a:schemeClr val="tx1"/>
                </a:solidFill>
              </a:rPr>
              <a:t> disorder)?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36185" cy="52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Diagnostisch landschap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36185" cy="52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Diagnostisch landschap</a:t>
            </a:r>
            <a:endParaRPr lang="fr-FR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2492896"/>
            <a:ext cx="2160240" cy="432048"/>
          </a:xfrm>
          <a:prstGeom prst="wedgeRoundRectCallout">
            <a:avLst>
              <a:gd name="adj1" fmla="val 38615"/>
              <a:gd name="adj2" fmla="val 1002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chemeClr val="tx1"/>
                </a:solidFill>
              </a:rPr>
              <a:t>Geen duidelijke oorzaak vastgesteld</a:t>
            </a:r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156176" y="1196752"/>
            <a:ext cx="2160240" cy="432048"/>
          </a:xfrm>
          <a:prstGeom prst="wedgeRoundRectCallout">
            <a:avLst>
              <a:gd name="adj1" fmla="val -80988"/>
              <a:gd name="adj2" fmla="val -34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smtClean="0">
                <a:solidFill>
                  <a:schemeClr val="tx1"/>
                </a:solidFill>
              </a:rPr>
              <a:t>Meest frequente etiologie in huisartsgeneeskunde</a:t>
            </a:r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228184" y="2564904"/>
            <a:ext cx="2915816" cy="1872208"/>
          </a:xfrm>
          <a:prstGeom prst="wedgeRoundRectCallout">
            <a:avLst>
              <a:gd name="adj1" fmla="val -72693"/>
              <a:gd name="adj2" fmla="val 487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-82550"/>
            <a:r>
              <a:rPr lang="nl-BE" sz="1200" dirty="0" smtClean="0">
                <a:solidFill>
                  <a:schemeClr val="tx1"/>
                </a:solidFill>
              </a:rPr>
              <a:t>Vooral bij ouderen: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nl-BE" sz="1200" dirty="0" smtClean="0">
                <a:solidFill>
                  <a:schemeClr val="tx1"/>
                </a:solidFill>
              </a:rPr>
              <a:t>Pijn, dorst, jeuk, pyrosis, hoest, </a:t>
            </a:r>
            <a:r>
              <a:rPr lang="nl-BE" sz="1200" dirty="0" err="1" smtClean="0">
                <a:solidFill>
                  <a:schemeClr val="tx1"/>
                </a:solidFill>
              </a:rPr>
              <a:t>nycturie</a:t>
            </a:r>
            <a:r>
              <a:rPr lang="nl-BE" sz="1200" dirty="0" smtClean="0">
                <a:solidFill>
                  <a:schemeClr val="tx1"/>
                </a:solidFill>
              </a:rPr>
              <a:t>, </a:t>
            </a:r>
            <a:r>
              <a:rPr lang="nl-BE" sz="1200" dirty="0" err="1" smtClean="0">
                <a:solidFill>
                  <a:schemeClr val="tx1"/>
                </a:solidFill>
              </a:rPr>
              <a:t>dyspneu</a:t>
            </a:r>
            <a:r>
              <a:rPr lang="nl-BE" sz="1200" dirty="0" smtClean="0">
                <a:solidFill>
                  <a:schemeClr val="tx1"/>
                </a:solidFill>
              </a:rPr>
              <a:t>, verstopte neus, nachtelijk zweten, hartkloppingen</a:t>
            </a:r>
          </a:p>
          <a:p>
            <a:pPr marL="82550" indent="-82550">
              <a:buFont typeface="Arial" pitchFamily="34" charset="0"/>
              <a:buChar char="•"/>
            </a:pPr>
            <a:r>
              <a:rPr lang="nl-BE" sz="1200" dirty="0" smtClean="0">
                <a:solidFill>
                  <a:schemeClr val="tx1"/>
                </a:solidFill>
              </a:rPr>
              <a:t>Hyperthyreoïdie, COPD, astma, congestief hartfalen, angina </a:t>
            </a:r>
            <a:r>
              <a:rPr lang="nl-BE" sz="1200" dirty="0" err="1" smtClean="0">
                <a:solidFill>
                  <a:schemeClr val="tx1"/>
                </a:solidFill>
              </a:rPr>
              <a:t>pectoris</a:t>
            </a:r>
            <a:r>
              <a:rPr lang="nl-BE" sz="1200" dirty="0" smtClean="0">
                <a:solidFill>
                  <a:schemeClr val="tx1"/>
                </a:solidFill>
              </a:rPr>
              <a:t>, perifeer arterieel vaatlijden, prostaathypertrofie, GORD, osteoartrose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-252536" y="3501008"/>
            <a:ext cx="3240360" cy="1080120"/>
          </a:xfrm>
          <a:prstGeom prst="wedgeRoundRectCallout">
            <a:avLst>
              <a:gd name="adj1" fmla="val 64476"/>
              <a:gd name="adj2" fmla="val 4695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-82550"/>
            <a:r>
              <a:rPr lang="fr-BE" sz="1200" dirty="0" smtClean="0">
                <a:solidFill>
                  <a:schemeClr val="tx1"/>
                </a:solidFill>
              </a:rPr>
              <a:t>	</a:t>
            </a:r>
            <a:r>
              <a:rPr lang="nl-BE" sz="1200" dirty="0" smtClean="0">
                <a:solidFill>
                  <a:schemeClr val="tx1"/>
                </a:solidFill>
              </a:rPr>
              <a:t>Alcohol, cafeïne, nicotine, activerende of sederende psychofarmaca, (</a:t>
            </a:r>
            <a:r>
              <a:rPr lang="nl-BE" sz="1200" dirty="0" err="1" smtClean="0">
                <a:solidFill>
                  <a:schemeClr val="tx1"/>
                </a:solidFill>
              </a:rPr>
              <a:t>il</a:t>
            </a:r>
            <a:r>
              <a:rPr lang="nl-BE" sz="1200" dirty="0" smtClean="0">
                <a:solidFill>
                  <a:schemeClr val="tx1"/>
                </a:solidFill>
              </a:rPr>
              <a:t>)legale drugs, lipofiele </a:t>
            </a:r>
            <a:r>
              <a:rPr lang="nl-BE" sz="1200" dirty="0" smtClean="0">
                <a:solidFill>
                  <a:schemeClr val="tx1"/>
                </a:solidFill>
                <a:latin typeface="Calibri"/>
              </a:rPr>
              <a:t>β-blokkers, schildklierhormonen, β-mimetica, diuretica, corticosteroïden, reserpine</a:t>
            </a:r>
            <a:endParaRPr lang="nl-BE" sz="1200" dirty="0" smtClean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Aanvullend onderzoek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507288" cy="4865688"/>
          </a:xfrm>
        </p:spPr>
        <p:txBody>
          <a:bodyPr/>
          <a:lstStyle/>
          <a:p>
            <a:pPr>
              <a:buNone/>
            </a:pPr>
            <a:r>
              <a:rPr lang="nl-BE" sz="1600" b="1" dirty="0" smtClean="0"/>
              <a:t>Klinisch onderzoek</a:t>
            </a:r>
          </a:p>
          <a:p>
            <a:pPr>
              <a:buNone/>
            </a:pPr>
            <a:r>
              <a:rPr lang="nl-BE" sz="1600" dirty="0" smtClean="0"/>
              <a:t>	In functie van anamnese: polsmeting, bloeddrukmeting of schildklierpalpatie</a:t>
            </a:r>
          </a:p>
          <a:p>
            <a:endParaRPr lang="nl-BE" sz="1600" dirty="0" smtClean="0"/>
          </a:p>
          <a:p>
            <a:pPr>
              <a:buNone/>
            </a:pPr>
            <a:r>
              <a:rPr lang="nl-BE" sz="1600" b="1" dirty="0" smtClean="0"/>
              <a:t>Verder technisch onderzoek</a:t>
            </a:r>
          </a:p>
          <a:p>
            <a:pPr>
              <a:buNone/>
            </a:pPr>
            <a:r>
              <a:rPr lang="nl-BE" sz="1600" dirty="0" smtClean="0"/>
              <a:t>	 In functie van anamnese, zoals </a:t>
            </a:r>
            <a:r>
              <a:rPr lang="nl-BE" sz="1600" dirty="0" err="1" smtClean="0"/>
              <a:t>TSH-bepaling</a:t>
            </a:r>
            <a:r>
              <a:rPr lang="nl-BE" sz="1600" dirty="0" smtClean="0"/>
              <a:t> bij vermoeden van schildklierlijden</a:t>
            </a:r>
          </a:p>
          <a:p>
            <a:endParaRPr lang="nl-BE" sz="1600" dirty="0" smtClean="0"/>
          </a:p>
          <a:p>
            <a:pPr>
              <a:buNone/>
            </a:pPr>
            <a:r>
              <a:rPr lang="nl-BE" sz="1600" b="1" dirty="0" smtClean="0"/>
              <a:t>Verwijzing noodzakelijk bij vermoeden van specifieke slaapaandoening </a:t>
            </a:r>
          </a:p>
          <a:p>
            <a:pPr>
              <a:buNone/>
            </a:pPr>
            <a:r>
              <a:rPr lang="nl-BE" sz="1600" b="1" dirty="0" smtClean="0"/>
              <a:t>(</a:t>
            </a:r>
            <a:r>
              <a:rPr lang="nl-BE" sz="1600" b="1" dirty="0" err="1" smtClean="0"/>
              <a:t>slaapapneu</a:t>
            </a:r>
            <a:r>
              <a:rPr lang="nl-BE" sz="1600" b="1" dirty="0" smtClean="0"/>
              <a:t>, </a:t>
            </a:r>
            <a:r>
              <a:rPr lang="nl-BE" sz="1600" b="1" dirty="0" err="1" smtClean="0"/>
              <a:t>narcolepsie</a:t>
            </a:r>
            <a:r>
              <a:rPr lang="nl-BE" sz="1600" b="1" dirty="0" smtClean="0"/>
              <a:t>,…)</a:t>
            </a:r>
          </a:p>
          <a:p>
            <a:pPr>
              <a:buNone/>
            </a:pPr>
            <a:r>
              <a:rPr lang="nl-BE" sz="1600" dirty="0" smtClean="0"/>
              <a:t>	Polysomnografisch onderzoek enkel zinvol indien patiënt geen </a:t>
            </a:r>
            <a:r>
              <a:rPr lang="nl-BE" sz="1600" dirty="0" err="1" smtClean="0"/>
              <a:t>benzodiazepines</a:t>
            </a:r>
            <a:r>
              <a:rPr lang="nl-BE" sz="1600" dirty="0" smtClean="0"/>
              <a:t> neemt (kostprijs)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95536" y="1340768"/>
            <a:ext cx="8352928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prstClr val="white"/>
                </a:solidFill>
                <a:ea typeface="+mj-ea"/>
                <a:cs typeface="+mj-cs"/>
              </a:rPr>
              <a:t>Niet-</a:t>
            </a:r>
            <a:r>
              <a:rPr lang="fr-FR" sz="4400" b="1" dirty="0" err="1" smtClean="0">
                <a:solidFill>
                  <a:prstClr val="white"/>
                </a:solidFill>
                <a:ea typeface="+mj-ea"/>
                <a:cs typeface="+mj-cs"/>
              </a:rPr>
              <a:t>medicamenteuze</a:t>
            </a:r>
            <a:r>
              <a:rPr lang="fr-FR" sz="4400" b="1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fr-FR" sz="4400" b="1" dirty="0" err="1" smtClean="0">
                <a:solidFill>
                  <a:prstClr val="white"/>
                </a:solidFill>
                <a:ea typeface="+mj-ea"/>
                <a:cs typeface="+mj-cs"/>
              </a:rPr>
              <a:t>aanpak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Drie interventies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79512" y="1340768"/>
            <a:ext cx="8712968" cy="1008112"/>
            <a:chOff x="3762" y="1726"/>
            <a:chExt cx="7697331" cy="126404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b="1" kern="1200" dirty="0" smtClean="0"/>
                <a:t>Patiëntenvoorlichting </a:t>
              </a:r>
              <a:endParaRPr lang="nl-BE" sz="2000" b="1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9512" y="2492896"/>
            <a:ext cx="8712968" cy="1008112"/>
            <a:chOff x="3762" y="1726"/>
            <a:chExt cx="7697331" cy="126404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Slaaphygiëne + stimuluscontrole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79512" y="5085184"/>
            <a:ext cx="8712968" cy="1224136"/>
            <a:chOff x="3762" y="1726"/>
            <a:chExt cx="7697331" cy="1264046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1800" kern="1200" dirty="0" smtClean="0"/>
                <a:t>Als, ondanks het correct opvolgen van de aanbevelingen, na meerdere weken verandering uitblijft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000" b="1" kern="1200" dirty="0" smtClean="0"/>
                <a:t>Verwijzen</a:t>
              </a:r>
              <a:endParaRPr lang="nl-BE" sz="20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402253" y="2204864"/>
            <a:ext cx="339494" cy="397144"/>
            <a:chOff x="1766887" y="881547"/>
            <a:chExt cx="339494" cy="397144"/>
          </a:xfrm>
        </p:grpSpPr>
        <p:sp>
          <p:nvSpPr>
            <p:cNvPr id="18" name="Plus 17"/>
            <p:cNvSpPr/>
            <p:nvPr/>
          </p:nvSpPr>
          <p:spPr>
            <a:xfrm>
              <a:off x="1766887" y="881547"/>
              <a:ext cx="339494" cy="397144"/>
            </a:xfrm>
            <a:prstGeom prst="mathPlus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lus 4"/>
            <p:cNvSpPr/>
            <p:nvPr/>
          </p:nvSpPr>
          <p:spPr>
            <a:xfrm>
              <a:off x="1766887" y="96097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  <p:sp>
        <p:nvSpPr>
          <p:cNvPr id="20" name="Rectangle avec flèche vers le bas 19"/>
          <p:cNvSpPr/>
          <p:nvPr/>
        </p:nvSpPr>
        <p:spPr>
          <a:xfrm>
            <a:off x="2771800" y="3645024"/>
            <a:ext cx="3888432" cy="136815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3 weken</a:t>
            </a:r>
          </a:p>
          <a:p>
            <a:pPr algn="ctr"/>
            <a:r>
              <a:rPr lang="nl-BE" sz="1800" dirty="0" smtClean="0">
                <a:solidFill>
                  <a:schemeClr val="tx2">
                    <a:lumMod val="75000"/>
                  </a:schemeClr>
                </a:solidFill>
              </a:rPr>
              <a:t>Dagboek</a:t>
            </a:r>
          </a:p>
          <a:p>
            <a:pPr algn="ctr"/>
            <a:r>
              <a:rPr lang="nl-BE" sz="1800" dirty="0" err="1" smtClean="0">
                <a:solidFill>
                  <a:schemeClr val="tx2">
                    <a:lumMod val="75000"/>
                  </a:schemeClr>
                </a:solidFill>
              </a:rPr>
              <a:t>Herevaluatie</a:t>
            </a:r>
            <a:endParaRPr lang="nl-BE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2699792" y="3645024"/>
            <a:ext cx="3744416" cy="2592288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Vier eerste uren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Leeftijd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Aantal uren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</a:rPr>
              <a:t>Waak </a:t>
            </a:r>
            <a:r>
              <a:rPr lang="nl-BE" sz="1600" dirty="0" smtClean="0">
                <a:solidFill>
                  <a:schemeClr val="tx1"/>
                </a:solidFill>
                <a:sym typeface="Wingdings" pitchFamily="2" charset="2"/>
              </a:rPr>
              <a:t> ontspanning  slaap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  <a:sym typeface="Wingdings" pitchFamily="2" charset="2"/>
              </a:rPr>
              <a:t>Psychofarmaca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  <a:sym typeface="Wingdings" pitchFamily="2" charset="2"/>
              </a:rPr>
              <a:t>Prevalentie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  <a:sym typeface="Wingdings" pitchFamily="2" charset="2"/>
              </a:rPr>
              <a:t>Conditionering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600" dirty="0" smtClean="0">
                <a:solidFill>
                  <a:schemeClr val="tx1"/>
                </a:solidFill>
                <a:sym typeface="Wingdings" pitchFamily="2" charset="2"/>
              </a:rPr>
              <a:t>Vicieuze cirkel</a:t>
            </a:r>
            <a:endParaRPr lang="nl-BE" sz="16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2276872"/>
            <a:ext cx="8712968" cy="93610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800" b="1" dirty="0" smtClean="0"/>
              <a:t>Bedoeling</a:t>
            </a:r>
          </a:p>
          <a:p>
            <a:pPr algn="ctr"/>
            <a:r>
              <a:rPr lang="nl-BE" sz="1800" b="1" dirty="0" smtClean="0"/>
              <a:t>Informeren – Corrigeren van eventuele foutieve ideeën</a:t>
            </a:r>
          </a:p>
          <a:p>
            <a:pPr algn="ctr"/>
            <a:endParaRPr lang="nl-BE" sz="1800" b="1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07504" y="980728"/>
            <a:ext cx="8784976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1988840"/>
            <a:ext cx="3744416" cy="237626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Structuur van de slaap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nl-BE" sz="1400" b="1" dirty="0" smtClean="0">
                <a:solidFill>
                  <a:schemeClr val="tx1"/>
                </a:solidFill>
              </a:rPr>
              <a:t>1 nacht = 4 – 6 slaapcycli</a:t>
            </a:r>
          </a:p>
          <a:p>
            <a:pPr marL="447675" lvl="1" indent="-180975">
              <a:buFont typeface="Arial" pitchFamily="34" charset="0"/>
              <a:buChar char="•"/>
            </a:pPr>
            <a:r>
              <a:rPr lang="nl-BE" sz="1400" b="1" dirty="0" smtClean="0">
                <a:solidFill>
                  <a:schemeClr val="tx1"/>
                </a:solidFill>
              </a:rPr>
              <a:t>1 cyclus  = 5 fasen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Vier eerste uren</a:t>
            </a:r>
            <a:endParaRPr lang="nl-BE" sz="900" dirty="0" smtClean="0">
              <a:solidFill>
                <a:schemeClr val="tx1"/>
              </a:solidFill>
            </a:endParaRP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896544" cy="269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e 23"/>
          <p:cNvGrpSpPr/>
          <p:nvPr/>
        </p:nvGrpSpPr>
        <p:grpSpPr>
          <a:xfrm>
            <a:off x="251520" y="4509120"/>
            <a:ext cx="8640960" cy="1944216"/>
            <a:chOff x="323528" y="4581126"/>
            <a:chExt cx="8640960" cy="1719883"/>
          </a:xfrm>
        </p:grpSpPr>
        <p:sp>
          <p:nvSpPr>
            <p:cNvPr id="13" name="Rectangle 12"/>
            <p:cNvSpPr/>
            <p:nvPr/>
          </p:nvSpPr>
          <p:spPr>
            <a:xfrm>
              <a:off x="323528" y="4581126"/>
              <a:ext cx="8640960" cy="171988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</a:rPr>
                <a:t>Fase 1 – Overgang van waken naar slapen- inslapen - 10-tal minuten – Makkelijk gestoord door prikkels uit de omgeving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</a:rPr>
                <a:t>Fase 2 – Lichte slaap - 30 minuten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</a:t>
              </a:r>
              <a:r>
                <a:rPr lang="nl-BE" sz="1300" dirty="0" smtClean="0">
                  <a:solidFill>
                    <a:schemeClr val="tx1"/>
                  </a:solidFill>
                </a:rPr>
                <a:t> </a:t>
              </a: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– Diepe slaap - prikkels/geluiden niet meer waargenomen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</a:t>
              </a:r>
              <a:r>
                <a:rPr lang="nl-BE" sz="1300" dirty="0" smtClean="0">
                  <a:solidFill>
                    <a:schemeClr val="tx1"/>
                  </a:solidFill>
                </a:rPr>
                <a:t> </a:t>
              </a: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– Diepste slaap</a:t>
              </a:r>
            </a:p>
            <a:p>
              <a:pPr marL="180975" indent="-180975"/>
              <a:r>
                <a:rPr lang="nl-BE" sz="1300" dirty="0" smtClean="0">
                  <a:solidFill>
                    <a:schemeClr val="tx1"/>
                  </a:solidFill>
                </a:rPr>
                <a:t>	Geleidelijk minder diepe slaap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Fase</a:t>
              </a:r>
              <a:r>
                <a:rPr lang="nl-BE" sz="1300" dirty="0" smtClean="0">
                  <a:solidFill>
                    <a:schemeClr val="tx1"/>
                  </a:solidFill>
                </a:rPr>
                <a:t> </a:t>
              </a:r>
              <a:r>
                <a:rPr lang="nl-BE" sz="1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 – REM-slaap - 10 minuten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</a:rPr>
                <a:t>Kort wakker</a:t>
              </a:r>
            </a:p>
            <a:p>
              <a:pPr marL="180975" indent="-180975">
                <a:buFont typeface="Arial" pitchFamily="34" charset="0"/>
                <a:buChar char="•"/>
              </a:pPr>
              <a:r>
                <a:rPr lang="nl-BE" sz="1300" dirty="0" smtClean="0">
                  <a:solidFill>
                    <a:schemeClr val="tx1"/>
                  </a:solidFill>
                </a:rPr>
                <a:t>Nieuwe cyclus</a:t>
              </a: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6660232" y="5013176"/>
              <a:ext cx="2232248" cy="432048"/>
              <a:chOff x="6372200" y="5085184"/>
              <a:chExt cx="2232248" cy="432048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6372200" y="5085184"/>
                <a:ext cx="2232248" cy="216024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dirty="0" smtClean="0"/>
                  <a:t>Lichamelijk</a:t>
                </a:r>
                <a:endParaRPr lang="nl-BE" sz="1400" dirty="0"/>
              </a:p>
            </p:txBody>
          </p:sp>
          <p:sp>
            <p:nvSpPr>
              <p:cNvPr id="16" name="Rectangle à coins arrondis 15"/>
              <p:cNvSpPr/>
              <p:nvPr/>
            </p:nvSpPr>
            <p:spPr>
              <a:xfrm>
                <a:off x="6372200" y="5301208"/>
                <a:ext cx="2232248" cy="21602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 dirty="0" smtClean="0"/>
                  <a:t>herstel</a:t>
                </a:r>
                <a:endParaRPr lang="nl-BE" sz="1400" dirty="0"/>
              </a:p>
            </p:txBody>
          </p:sp>
        </p:grpSp>
        <p:sp>
          <p:nvSpPr>
            <p:cNvPr id="18" name="Rectangle à coins arrondis 17"/>
            <p:cNvSpPr/>
            <p:nvPr/>
          </p:nvSpPr>
          <p:spPr>
            <a:xfrm>
              <a:off x="5220072" y="5517232"/>
              <a:ext cx="2232248" cy="432048"/>
            </a:xfrm>
            <a:prstGeom prst="roundRect">
              <a:avLst/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 dirty="0" smtClean="0"/>
                <a:t>Geestelijk herstel</a:t>
              </a:r>
              <a:endParaRPr lang="nl-BE" sz="1400" dirty="0"/>
            </a:p>
          </p:txBody>
        </p:sp>
        <p:sp>
          <p:nvSpPr>
            <p:cNvPr id="21" name="Double flèche horizontale 20"/>
            <p:cNvSpPr/>
            <p:nvPr/>
          </p:nvSpPr>
          <p:spPr>
            <a:xfrm>
              <a:off x="6012160" y="5085184"/>
              <a:ext cx="432048" cy="288032"/>
            </a:xfrm>
            <a:prstGeom prst="left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Double flèche horizontale 22"/>
            <p:cNvSpPr/>
            <p:nvPr/>
          </p:nvSpPr>
          <p:spPr>
            <a:xfrm>
              <a:off x="3707904" y="5661248"/>
              <a:ext cx="1296144" cy="14401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4195445" y="1556792"/>
          <a:ext cx="4948555" cy="3208307"/>
        </p:xfrm>
        <a:graphic>
          <a:graphicData uri="http://schemas.openxmlformats.org/presentationml/2006/ole">
            <p:oleObj spid="_x0000_s20482" name="Photo Editor-foto" r:id="rId3" imgW="16809524" imgH="11457143" progId="">
              <p:embed/>
            </p:oleObj>
          </a:graphicData>
        </a:graphic>
      </p:graphicFrame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2204864"/>
            <a:ext cx="3744416" cy="201622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5616" y="4869160"/>
            <a:ext cx="2952328" cy="15121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/>
            <a:r>
              <a:rPr lang="nl-BE" sz="1500" b="1" dirty="0" smtClean="0">
                <a:solidFill>
                  <a:schemeClr val="tx1"/>
                </a:solidFill>
              </a:rPr>
              <a:t>Ouderen 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Minder uren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Minder diep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Herhaaldelijk wakker worden (WASO)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Vroeger wakker worden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5976" y="4653136"/>
            <a:ext cx="4536504" cy="17281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indent="-85725"/>
            <a:r>
              <a:rPr lang="nl-BE" sz="1500" b="1" dirty="0" smtClean="0">
                <a:solidFill>
                  <a:schemeClr val="tx1"/>
                </a:solidFill>
              </a:rPr>
              <a:t>Duur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= minder belangrijk parameter dan kwaliteit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5-12 h, moyenne 7,5h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In functie van activiteit overdag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“ochtend- of avondmensen”</a:t>
            </a:r>
          </a:p>
          <a:p>
            <a:pPr marL="180975" lvl="1" indent="-180975">
              <a:buFont typeface="Arial" pitchFamily="34" charset="0"/>
              <a:buChar char="•"/>
            </a:pPr>
            <a:r>
              <a:rPr lang="nl-BE" sz="1500" dirty="0" smtClean="0">
                <a:solidFill>
                  <a:schemeClr val="tx1"/>
                </a:solidFill>
              </a:rPr>
              <a:t>“kortslapers” en “langslapers”</a:t>
            </a:r>
          </a:p>
          <a:p>
            <a:pPr marL="638175" lvl="2" indent="-180975"/>
            <a:r>
              <a:rPr lang="nl-BE" sz="1500" dirty="0" smtClean="0">
                <a:solidFill>
                  <a:schemeClr val="tx1"/>
                </a:solidFill>
              </a:rPr>
              <a:t>hoeveelheid diepe slaap vergelijkbaar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2267744" y="2276872"/>
            <a:ext cx="1440160" cy="7200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00" dirty="0" smtClean="0"/>
              <a:t>Er zijn verschillende wijzen van slapen </a:t>
            </a:r>
            <a:endParaRPr lang="nl-BE" sz="1300" dirty="0"/>
          </a:p>
        </p:txBody>
      </p:sp>
      <p:sp>
        <p:nvSpPr>
          <p:cNvPr id="13" name="Rectangle à coins arrondis 21"/>
          <p:cNvSpPr/>
          <p:nvPr/>
        </p:nvSpPr>
        <p:spPr>
          <a:xfrm>
            <a:off x="2267744" y="3429000"/>
            <a:ext cx="1440160" cy="7200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300" dirty="0" smtClean="0"/>
              <a:t>Men slaapt zoals men leeft </a:t>
            </a:r>
            <a:endParaRPr lang="nl-BE" sz="13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85750" y="71438"/>
            <a:ext cx="8572500" cy="428625"/>
          </a:xfrm>
          <a:prstGeom prst="rect">
            <a:avLst/>
          </a:prstGeom>
          <a:gradFill rotWithShape="0">
            <a:gsLst>
              <a:gs pos="0">
                <a:srgbClr val="F5FFE6"/>
              </a:gs>
              <a:gs pos="100000">
                <a:srgbClr val="8BFF8B"/>
              </a:gs>
            </a:gsLst>
            <a:lin ang="16200000" scaled="1"/>
          </a:gradFill>
          <a:ln w="9360">
            <a:solidFill>
              <a:srgbClr val="98B954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88200" tIns="44280" rIns="88200" bIns="44280" anchor="ctr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vzw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FARMAKA </a:t>
            </a: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asbl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</a:t>
            </a:r>
            <a:r>
              <a:rPr lang="en-GB" sz="1600" b="1" dirty="0">
                <a:solidFill>
                  <a:srgbClr val="595959"/>
                </a:solidFill>
                <a:latin typeface="Wingdings" charset="2"/>
                <a:cs typeface="Times New Roman" pitchFamily="16" charset="0"/>
              </a:rPr>
              <a:t>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</a:t>
            </a: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Onafhankelijk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</a:t>
            </a: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centrum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</a:t>
            </a: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voor</a:t>
            </a:r>
            <a:r>
              <a:rPr lang="en-GB" sz="1600" b="1" dirty="0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 </a:t>
            </a:r>
            <a:r>
              <a:rPr lang="en-GB" sz="1600" b="1" dirty="0" err="1">
                <a:solidFill>
                  <a:srgbClr val="595959"/>
                </a:solidFill>
                <a:latin typeface="Tahoma" pitchFamily="32" charset="0"/>
                <a:cs typeface="Times New Roman" pitchFamily="16" charset="0"/>
              </a:rPr>
              <a:t>geneesmiddeleninformatie</a:t>
            </a:r>
            <a:endParaRPr lang="en-GB" sz="1600" b="1" dirty="0">
              <a:solidFill>
                <a:srgbClr val="595959"/>
              </a:solidFill>
              <a:latin typeface="Tahoma" pitchFamily="32" charset="0"/>
              <a:cs typeface="Times New Roman" pitchFamily="16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81013" y="865188"/>
            <a:ext cx="25908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200" tIns="44280" rIns="88200" bIns="44280" anchor="ctr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WZC-formularium 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>
              <a:solidFill>
                <a:srgbClr val="00B050"/>
              </a:solidFill>
              <a:latin typeface="Tahoma" pitchFamily="32" charset="0"/>
              <a:cs typeface="Times New Roman" pitchFamily="16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2214563"/>
            <a:ext cx="25908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200" tIns="44280" rIns="88200" bIns="44280" anchor="ctr"/>
          <a:lstStyle/>
          <a:p>
            <a:pPr algn="ct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Transparantiefiches BCFI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>
              <a:solidFill>
                <a:srgbClr val="00B050"/>
              </a:solidFill>
              <a:latin typeface="Tahoma" pitchFamily="32" charset="0"/>
              <a:cs typeface="Times New Roman" pitchFamily="16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00625" y="865188"/>
            <a:ext cx="24384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200" tIns="44280" rIns="88200" bIns="44280" anchor="ctr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Geneesmiddelenbrief</a:t>
            </a:r>
          </a:p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>
              <a:solidFill>
                <a:srgbClr val="00B050"/>
              </a:solidFill>
              <a:latin typeface="Tahoma" pitchFamily="32" charset="0"/>
              <a:cs typeface="Times New Roman" pitchFamily="16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149225" y="3500438"/>
            <a:ext cx="3792538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200" tIns="44280" rIns="88200" bIns="44280" anchor="ctr"/>
          <a:lstStyle/>
          <a:p>
            <a:pPr algn="ctr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Artsenbezoekers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14938" y="2214563"/>
            <a:ext cx="35814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8200" tIns="44280" rIns="88200" bIns="44280" anchor="ctr"/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Systematisch literatuuronderzoek </a:t>
            </a:r>
          </a:p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solidFill>
                  <a:srgbClr val="00B050"/>
                </a:solidFill>
                <a:latin typeface="Tahoma" pitchFamily="32" charset="0"/>
                <a:cs typeface="Times New Roman" pitchFamily="16" charset="0"/>
              </a:rPr>
              <a:t>Consensusvergadering RIZIV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000125" y="3857625"/>
            <a:ext cx="1857375" cy="2571750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Birgit Muylle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Bart Evens 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Josée Goyen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Geert Vergote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Abdelbari Baitar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Karijn Van den Maagdenberg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Beatrijs D’Hooghe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Marieke Lobeau</a:t>
            </a: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90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90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2109788"/>
            <a:ext cx="881063" cy="124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928688"/>
            <a:ext cx="8747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167188" y="2886075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854075" y="1190625"/>
            <a:ext cx="17494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www.formularium.be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947988" y="3857625"/>
            <a:ext cx="1838325" cy="2571750"/>
          </a:xfrm>
          <a:prstGeom prst="rect">
            <a:avLst/>
          </a:prstGeom>
          <a:solidFill>
            <a:srgbClr val="F2F2F2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Thérèse</a:t>
            </a: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 Leroy </a:t>
            </a: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Annick</a:t>
            </a: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Nonneman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Sophie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Lacroix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Nathalie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Pinckaers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Clarisse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Vanvolsem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Catherine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Veys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Isabelle De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Ruyck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Myriam</a:t>
            </a: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Verhaeghen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Sybille de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Schaetzen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  <a:spcBef>
                <a:spcPts val="6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900" dirty="0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Catherine </a:t>
            </a:r>
            <a:r>
              <a:rPr lang="en-GB" sz="900" dirty="0" err="1">
                <a:solidFill>
                  <a:srgbClr val="000066"/>
                </a:solidFill>
                <a:ea typeface="ＭＳ Ｐゴシック" charset="0"/>
                <a:cs typeface="ＭＳ Ｐゴシック" charset="0"/>
              </a:rPr>
              <a:t>Devillers</a:t>
            </a:r>
            <a:endParaRPr lang="en-GB" sz="900" dirty="0">
              <a:solidFill>
                <a:srgbClr val="00006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963" y="928688"/>
            <a:ext cx="760412" cy="107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2204864"/>
            <a:ext cx="3744416" cy="201622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Waak </a:t>
            </a:r>
            <a:r>
              <a:rPr lang="nl-BE" sz="14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400" b="1" dirty="0" smtClean="0">
                <a:solidFill>
                  <a:schemeClr val="tx1"/>
                </a:solidFill>
              </a:rPr>
              <a:t> ontspanning </a:t>
            </a:r>
            <a:r>
              <a:rPr lang="nl-BE" sz="1400" b="1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400" b="1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5976" y="2420888"/>
            <a:ext cx="4536504" cy="7920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algn="ctr"/>
            <a:r>
              <a:rPr lang="nl-BE" sz="1600" b="1" dirty="0" smtClean="0">
                <a:solidFill>
                  <a:schemeClr val="tx1"/>
                </a:solidFill>
              </a:rPr>
              <a:t>Slaap = natuurlijke gevolg van ontspanning</a:t>
            </a:r>
            <a:endParaRPr lang="nl-BE" sz="16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499992" y="4221088"/>
            <a:ext cx="4392488" cy="86409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Zich leren ontspannen</a:t>
            </a:r>
          </a:p>
          <a:p>
            <a:pPr algn="ctr"/>
            <a:r>
              <a:rPr lang="nl-BE" sz="1600" dirty="0" smtClean="0"/>
              <a:t>fysiologisch &amp; psychologisch</a:t>
            </a:r>
            <a:endParaRPr lang="nl-BE" sz="1600" dirty="0"/>
          </a:p>
        </p:txBody>
      </p:sp>
      <p:sp>
        <p:nvSpPr>
          <p:cNvPr id="15" name="Flèche vers le bas 14"/>
          <p:cNvSpPr/>
          <p:nvPr/>
        </p:nvSpPr>
        <p:spPr>
          <a:xfrm>
            <a:off x="6300192" y="3356992"/>
            <a:ext cx="484632" cy="57606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2204864"/>
            <a:ext cx="3744416" cy="201622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4008" y="2060848"/>
            <a:ext cx="4248472" cy="22322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algn="ctr"/>
            <a:r>
              <a:rPr lang="nl-BE" sz="1600" b="1" dirty="0" smtClean="0">
                <a:solidFill>
                  <a:schemeClr val="tx1"/>
                </a:solidFill>
              </a:rPr>
              <a:t>Hypnotica</a:t>
            </a:r>
          </a:p>
          <a:p>
            <a:pPr marL="180975" lvl="1" indent="-180975">
              <a:tabLst>
                <a:tab pos="714375" algn="l"/>
              </a:tabLst>
            </a:pPr>
            <a:endParaRPr lang="nl-BE" sz="1600" dirty="0" smtClean="0">
              <a:solidFill>
                <a:schemeClr val="tx1"/>
              </a:solidFill>
            </a:endParaRPr>
          </a:p>
          <a:p>
            <a:pPr marL="0" lvl="1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Palliatief - Curatief</a:t>
            </a:r>
          </a:p>
          <a:p>
            <a:pPr marL="180975" lvl="1" indent="-180975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	Tolerantie – Gewenning – Afhankelijkheid</a:t>
            </a:r>
          </a:p>
          <a:p>
            <a:pPr marL="180975" lvl="1" indent="-180975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	Ongewenste effecten:</a:t>
            </a:r>
          </a:p>
          <a:p>
            <a:pPr marL="180975" lvl="1" indent="-180975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	alertheid, vallen, cognitie,</a:t>
            </a:r>
          </a:p>
          <a:p>
            <a:pPr marL="180975" lvl="1" indent="-180975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	↘ Diepe slaap &amp; REM-slaap</a:t>
            </a:r>
          </a:p>
          <a:p>
            <a:pPr marL="180975" lvl="1" indent="-180975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	Interacties &amp; alcohol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4008" y="4365104"/>
            <a:ext cx="4248472" cy="136815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algn="ctr"/>
            <a:r>
              <a:rPr lang="nl-BE" sz="1600" b="1" dirty="0" smtClean="0">
                <a:solidFill>
                  <a:schemeClr val="tx1"/>
                </a:solidFill>
              </a:rPr>
              <a:t>Alcohol</a:t>
            </a:r>
          </a:p>
          <a:p>
            <a:pPr marL="180975" lvl="1" indent="-180975" algn="ctr"/>
            <a:endParaRPr lang="nl-BE" sz="1600" dirty="0" smtClean="0">
              <a:solidFill>
                <a:schemeClr val="tx1"/>
              </a:solidFill>
            </a:endParaRPr>
          </a:p>
          <a:p>
            <a:pPr marL="0" lvl="1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↘ Inslaapduur</a:t>
            </a:r>
          </a:p>
          <a:p>
            <a:pPr marL="0" lvl="1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Wakker worden 2</a:t>
            </a:r>
            <a:r>
              <a:rPr lang="nl-BE" sz="1600" baseline="30000" dirty="0" smtClean="0">
                <a:solidFill>
                  <a:schemeClr val="tx1"/>
                </a:solidFill>
              </a:rPr>
              <a:t>e</a:t>
            </a:r>
            <a:r>
              <a:rPr lang="nl-BE" sz="1600" dirty="0" smtClean="0">
                <a:solidFill>
                  <a:schemeClr val="tx1"/>
                </a:solidFill>
              </a:rPr>
              <a:t> helft van de nacht</a:t>
            </a:r>
          </a:p>
          <a:p>
            <a:pPr marL="0" lvl="1">
              <a:tabLst>
                <a:tab pos="542925" algn="l"/>
              </a:tabLst>
            </a:pPr>
            <a:r>
              <a:rPr lang="nl-BE" sz="1600" dirty="0" smtClean="0">
                <a:solidFill>
                  <a:schemeClr val="tx1"/>
                </a:solidFill>
              </a:rPr>
              <a:t>	↘ REM-slaap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366520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NIH 2005,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Knuistingh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Bayingana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2004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2204864"/>
            <a:ext cx="3744416" cy="201622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55976" y="2276872"/>
            <a:ext cx="4536504" cy="11521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nl-BE" sz="1600" b="1" dirty="0" smtClean="0">
                <a:solidFill>
                  <a:schemeClr val="tx1"/>
                </a:solidFill>
              </a:rPr>
              <a:t>België – Enquête 2008 - </a:t>
            </a:r>
            <a:r>
              <a:rPr lang="nl-BE" sz="1600" b="1" dirty="0" smtClean="0">
                <a:solidFill>
                  <a:schemeClr val="tx1"/>
                </a:solidFill>
                <a:latin typeface="Calibri"/>
              </a:rPr>
              <a:t>≥ 15 jaar</a:t>
            </a:r>
          </a:p>
          <a:p>
            <a:pPr marL="85725" indent="-85725"/>
            <a:endParaRPr lang="nl-BE" sz="1600" b="1" dirty="0" smtClean="0">
              <a:solidFill>
                <a:schemeClr val="tx1"/>
              </a:solidFill>
            </a:endParaRPr>
          </a:p>
          <a:p>
            <a:pPr marL="180975" lvl="1" indent="-180975"/>
            <a:r>
              <a:rPr lang="nl-BE" sz="1600" dirty="0" smtClean="0">
                <a:solidFill>
                  <a:schemeClr val="tx1"/>
                </a:solidFill>
              </a:rPr>
              <a:t>	1 persoon op 5 vermeldt slaapproblemen in de afgelopen 2 weken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55976" y="3573016"/>
            <a:ext cx="4536504" cy="151216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/>
            <a:r>
              <a:rPr lang="nl-BE" sz="1600" b="1" dirty="0" smtClean="0">
                <a:solidFill>
                  <a:schemeClr val="tx1"/>
                </a:solidFill>
              </a:rPr>
              <a:t>Buitenland – Personen met slaapklachten</a:t>
            </a:r>
            <a:endParaRPr lang="nl-BE" sz="1600" b="1" dirty="0" smtClean="0">
              <a:solidFill>
                <a:schemeClr val="tx1"/>
              </a:solidFill>
              <a:latin typeface="Calibri"/>
            </a:endParaRPr>
          </a:p>
          <a:p>
            <a:pPr marL="85725" indent="-85725"/>
            <a:endParaRPr lang="nl-BE" sz="1600" b="1" dirty="0" smtClean="0">
              <a:solidFill>
                <a:schemeClr val="tx1"/>
              </a:solidFill>
            </a:endParaRPr>
          </a:p>
          <a:p>
            <a:pPr marL="180975" lvl="1" indent="-180975"/>
            <a:r>
              <a:rPr lang="nl-BE" sz="1600" dirty="0" smtClean="0">
                <a:solidFill>
                  <a:schemeClr val="tx1"/>
                </a:solidFill>
              </a:rPr>
              <a:t>	10% heeft ook last van een verstoord functioneren overdag</a:t>
            </a:r>
          </a:p>
          <a:p>
            <a:pPr marL="180975" lvl="1" indent="-180975"/>
            <a:endParaRPr lang="nl-BE" sz="1600" dirty="0" smtClean="0">
              <a:solidFill>
                <a:schemeClr val="tx1"/>
              </a:solidFill>
            </a:endParaRPr>
          </a:p>
          <a:p>
            <a:pPr marL="180975" lvl="1" indent="-180975"/>
            <a:r>
              <a:rPr lang="nl-BE" sz="1600" dirty="0" smtClean="0">
                <a:solidFill>
                  <a:schemeClr val="tx1"/>
                </a:solidFill>
              </a:rPr>
              <a:t>	10 – 15% consulteert de huisarts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979712" y="3501008"/>
            <a:ext cx="1656184" cy="57606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1 persoon op 5</a:t>
            </a:r>
            <a:endParaRPr lang="nl-BE" sz="14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2132856"/>
            <a:ext cx="3744416" cy="2088232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Vicieuze cirkel </a:t>
            </a:r>
          </a:p>
          <a:p>
            <a:pPr marL="180975" indent="-180975"/>
            <a:endParaRPr lang="nl-BE" sz="9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79712" y="3429000"/>
            <a:ext cx="1800200" cy="576064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Na 2 à 3 weken</a:t>
            </a:r>
            <a:endParaRPr lang="nl-BE" sz="1400" dirty="0"/>
          </a:p>
        </p:txBody>
      </p:sp>
      <p:graphicFrame>
        <p:nvGraphicFramePr>
          <p:cNvPr id="12" name="Diagramme 11"/>
          <p:cNvGraphicFramePr/>
          <p:nvPr/>
        </p:nvGraphicFramePr>
        <p:xfrm>
          <a:off x="2771800" y="4221088"/>
          <a:ext cx="612068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980728"/>
            <a:ext cx="8712968" cy="720080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 </a:t>
              </a:r>
              <a:endParaRPr lang="nl-BE" sz="2000" b="1" dirty="0"/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179512" y="1988840"/>
            <a:ext cx="2448272" cy="2232248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Structuur van de slaap</a:t>
            </a:r>
          </a:p>
          <a:p>
            <a:pPr marL="161925" indent="-16192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Vier eerste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Leeftijd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Aantal uren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Spiegel van de toestand overdag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Waak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ontspanning </a:t>
            </a:r>
            <a:r>
              <a:rPr lang="nl-BE" sz="1200" dirty="0" smtClean="0">
                <a:solidFill>
                  <a:schemeClr val="tx1"/>
                </a:solidFill>
                <a:sym typeface="Wingdings"/>
              </a:rPr>
              <a:t></a:t>
            </a:r>
            <a:r>
              <a:rPr lang="nl-BE" sz="1200" dirty="0" smtClean="0">
                <a:solidFill>
                  <a:schemeClr val="tx1"/>
                </a:solidFill>
              </a:rPr>
              <a:t> slaap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Psychofarmaca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Prevalentie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200" dirty="0" smtClean="0">
                <a:solidFill>
                  <a:schemeClr val="tx1"/>
                </a:solidFill>
              </a:rPr>
              <a:t>Conditionering</a:t>
            </a:r>
          </a:p>
          <a:p>
            <a:pPr marL="180975" indent="-180975">
              <a:buFont typeface="+mj-lt"/>
              <a:buAutoNum type="arabicPeriod"/>
            </a:pPr>
            <a:r>
              <a:rPr lang="nl-BE" sz="1400" b="1" dirty="0" smtClean="0">
                <a:solidFill>
                  <a:schemeClr val="tx1"/>
                </a:solidFill>
              </a:rPr>
              <a:t>Vicieuze</a:t>
            </a:r>
            <a:r>
              <a:rPr lang="nl-BE" sz="900" dirty="0" smtClean="0">
                <a:solidFill>
                  <a:schemeClr val="tx1"/>
                </a:solidFill>
              </a:rPr>
              <a:t> </a:t>
            </a:r>
            <a:r>
              <a:rPr lang="nl-BE" sz="1400" b="1" dirty="0" smtClean="0">
                <a:solidFill>
                  <a:schemeClr val="tx1"/>
                </a:solidFill>
              </a:rPr>
              <a:t>cirkel</a:t>
            </a:r>
            <a:endParaRPr lang="nl-BE" sz="14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1691680" y="1700808"/>
          <a:ext cx="734481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/>
          <p:cNvGrpSpPr/>
          <p:nvPr/>
        </p:nvGrpSpPr>
        <p:grpSpPr>
          <a:xfrm rot="2276658">
            <a:off x="3805687" y="2875108"/>
            <a:ext cx="424944" cy="553784"/>
            <a:chOff x="3665032" y="1174406"/>
            <a:chExt cx="424944" cy="553784"/>
          </a:xfrm>
        </p:grpSpPr>
        <p:sp>
          <p:nvSpPr>
            <p:cNvPr id="13" name="Double flèche horizontale 12"/>
            <p:cNvSpPr/>
            <p:nvPr/>
          </p:nvSpPr>
          <p:spPr>
            <a:xfrm rot="16200000">
              <a:off x="3600612" y="1238826"/>
              <a:ext cx="553784" cy="424944"/>
            </a:xfrm>
            <a:prstGeom prst="leftRightArrow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Double flèche horizontale 4"/>
            <p:cNvSpPr/>
            <p:nvPr/>
          </p:nvSpPr>
          <p:spPr>
            <a:xfrm rot="27000000">
              <a:off x="3664354" y="1387557"/>
              <a:ext cx="426301" cy="254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  <p:grpSp>
        <p:nvGrpSpPr>
          <p:cNvPr id="15" name="Groupe 14"/>
          <p:cNvGrpSpPr/>
          <p:nvPr/>
        </p:nvGrpSpPr>
        <p:grpSpPr>
          <a:xfrm rot="2276658">
            <a:off x="6713569" y="4653244"/>
            <a:ext cx="424944" cy="553784"/>
            <a:chOff x="3665032" y="1174406"/>
            <a:chExt cx="424944" cy="553784"/>
          </a:xfrm>
        </p:grpSpPr>
        <p:sp>
          <p:nvSpPr>
            <p:cNvPr id="16" name="Double flèche horizontale 15"/>
            <p:cNvSpPr/>
            <p:nvPr/>
          </p:nvSpPr>
          <p:spPr>
            <a:xfrm rot="16200000">
              <a:off x="3600612" y="1238826"/>
              <a:ext cx="553784" cy="424944"/>
            </a:xfrm>
            <a:prstGeom prst="leftRightArrow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Double flèche horizontale 4"/>
            <p:cNvSpPr/>
            <p:nvPr/>
          </p:nvSpPr>
          <p:spPr>
            <a:xfrm rot="27000000">
              <a:off x="3664354" y="1387557"/>
              <a:ext cx="426301" cy="254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  <p:grpSp>
        <p:nvGrpSpPr>
          <p:cNvPr id="18" name="Groupe 17"/>
          <p:cNvGrpSpPr/>
          <p:nvPr/>
        </p:nvGrpSpPr>
        <p:grpSpPr>
          <a:xfrm rot="19084821">
            <a:off x="6790845" y="2876135"/>
            <a:ext cx="424944" cy="553784"/>
            <a:chOff x="3665032" y="1174406"/>
            <a:chExt cx="424944" cy="553784"/>
          </a:xfrm>
        </p:grpSpPr>
        <p:sp>
          <p:nvSpPr>
            <p:cNvPr id="21" name="Double flèche horizontale 20"/>
            <p:cNvSpPr/>
            <p:nvPr/>
          </p:nvSpPr>
          <p:spPr>
            <a:xfrm rot="16200000">
              <a:off x="3600612" y="1238826"/>
              <a:ext cx="553784" cy="424944"/>
            </a:xfrm>
            <a:prstGeom prst="leftRightArrow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Double flèche horizontale 4"/>
            <p:cNvSpPr/>
            <p:nvPr/>
          </p:nvSpPr>
          <p:spPr>
            <a:xfrm rot="27000000">
              <a:off x="3664354" y="1387557"/>
              <a:ext cx="426301" cy="254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  <p:grpSp>
        <p:nvGrpSpPr>
          <p:cNvPr id="23" name="Groupe 22"/>
          <p:cNvGrpSpPr/>
          <p:nvPr/>
        </p:nvGrpSpPr>
        <p:grpSpPr>
          <a:xfrm rot="19084821">
            <a:off x="3872427" y="4652217"/>
            <a:ext cx="424944" cy="553784"/>
            <a:chOff x="3665032" y="1174406"/>
            <a:chExt cx="424944" cy="553784"/>
          </a:xfrm>
        </p:grpSpPr>
        <p:sp>
          <p:nvSpPr>
            <p:cNvPr id="24" name="Double flèche horizontale 23"/>
            <p:cNvSpPr/>
            <p:nvPr/>
          </p:nvSpPr>
          <p:spPr>
            <a:xfrm rot="16200000">
              <a:off x="3600612" y="1238826"/>
              <a:ext cx="553784" cy="424944"/>
            </a:xfrm>
            <a:prstGeom prst="leftRightArrow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Double flèche horizontale 4"/>
            <p:cNvSpPr/>
            <p:nvPr/>
          </p:nvSpPr>
          <p:spPr>
            <a:xfrm rot="27000000">
              <a:off x="3664354" y="1387557"/>
              <a:ext cx="426301" cy="254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Slaaphygiëne + stimuluscontrole</a:t>
              </a: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251520" y="2276872"/>
            <a:ext cx="4104456" cy="864096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Afzonderlijk geen werkzaamheid aangetoond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788024" y="2276872"/>
            <a:ext cx="4104456" cy="864096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Bewezen werkzaamheid op de slaap</a:t>
            </a:r>
          </a:p>
        </p:txBody>
      </p:sp>
      <p:grpSp>
        <p:nvGrpSpPr>
          <p:cNvPr id="14" name="Groupe 5"/>
          <p:cNvGrpSpPr/>
          <p:nvPr/>
        </p:nvGrpSpPr>
        <p:grpSpPr>
          <a:xfrm>
            <a:off x="179512" y="4221088"/>
            <a:ext cx="8712967" cy="1224137"/>
            <a:chOff x="3762" y="-221342"/>
            <a:chExt cx="7697331" cy="1264047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762" y="-221342"/>
              <a:ext cx="7697331" cy="12640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0785" y="-147296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Combineren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Slaaphygiëne + stimuluscontrole</a:t>
              </a:r>
            </a:p>
          </p:txBody>
        </p:sp>
      </p:grpSp>
      <p:sp>
        <p:nvSpPr>
          <p:cNvPr id="17" name="Flèche vers le bas 16"/>
          <p:cNvSpPr/>
          <p:nvPr/>
        </p:nvSpPr>
        <p:spPr>
          <a:xfrm>
            <a:off x="4427984" y="335699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Double flèche verticale 18"/>
          <p:cNvSpPr/>
          <p:nvPr/>
        </p:nvSpPr>
        <p:spPr>
          <a:xfrm>
            <a:off x="2771800" y="1844824"/>
            <a:ext cx="72008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Double flèche verticale 19"/>
          <p:cNvSpPr/>
          <p:nvPr/>
        </p:nvSpPr>
        <p:spPr>
          <a:xfrm>
            <a:off x="6300192" y="1844824"/>
            <a:ext cx="72008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6855" y="38749"/>
              <a:ext cx="759721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Slaaphygiëne + stimuluscontrole</a:t>
              </a: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467544" y="2636912"/>
            <a:ext cx="4032448" cy="3384376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Steeds op hetzelfde tijdstip opstaan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Vermijden om lang wakker te liggen in bed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Het bed dient alleen om te slapen of te vrijen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Vermijden van dutjes overdag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↘ alcohol, cafeïne, hypnotica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Geen zware maaltijden vóór het slapengaan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Slaapkamer: temperatuur, verluchting, verduistering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Geen inspannende activiteiten enkele uren voor het slapengaan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Lichte beweging in de vooravond kan wel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  <a:latin typeface="Calibri"/>
              </a:rPr>
              <a:t>Lichamelijke activiteit overdag is gewenst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076056" y="3068960"/>
            <a:ext cx="3744416" cy="2376264"/>
          </a:xfrm>
          <a:prstGeom prst="roundRect">
            <a:avLst>
              <a:gd name="adj" fmla="val 14881"/>
            </a:avLst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Pas gaan slapen wanneer men zich slaperig voelt</a:t>
            </a:r>
          </a:p>
          <a:p>
            <a:pPr marL="342900" indent="-342900">
              <a:buFont typeface="+mj-lt"/>
              <a:buAutoNum type="arabicPeriod"/>
            </a:pPr>
            <a:r>
              <a:rPr lang="nl-BE" sz="1400" dirty="0" smtClean="0">
                <a:solidFill>
                  <a:schemeClr val="tx1"/>
                </a:solidFill>
              </a:rPr>
              <a:t>Indien niet in slaap na 10-20 minuten</a:t>
            </a:r>
          </a:p>
          <a:p>
            <a:pPr marL="342900" indent="-342900"/>
            <a:r>
              <a:rPr lang="nl-BE" sz="1400" dirty="0" smtClean="0">
                <a:solidFill>
                  <a:schemeClr val="tx1"/>
                </a:solidFill>
              </a:rPr>
              <a:t>	</a:t>
            </a:r>
            <a:r>
              <a:rPr lang="nl-BE" sz="1400" dirty="0" smtClean="0">
                <a:solidFill>
                  <a:schemeClr val="tx1"/>
                </a:solidFill>
                <a:sym typeface="Wingdings" pitchFamily="2" charset="2"/>
              </a:rPr>
              <a:t> andere kamer</a:t>
            </a:r>
          </a:p>
          <a:p>
            <a:pPr marL="342900" indent="-342900"/>
            <a:r>
              <a:rPr lang="nl-BE" sz="1400" dirty="0" smtClean="0">
                <a:solidFill>
                  <a:schemeClr val="tx1"/>
                </a:solidFill>
                <a:sym typeface="Wingdings" pitchFamily="2" charset="2"/>
              </a:rPr>
              <a:t>	nuttige, ontspannende of vervelende activiteit (op voorhand aan denken)</a:t>
            </a:r>
          </a:p>
          <a:p>
            <a:pPr marL="342900" indent="-342900"/>
            <a:r>
              <a:rPr lang="nl-BE" sz="1400" dirty="0" smtClean="0">
                <a:solidFill>
                  <a:schemeClr val="tx1"/>
                </a:solidFill>
                <a:sym typeface="Wingdings" pitchFamily="2" charset="2"/>
              </a:rPr>
              <a:t>	Pas terug naar bed als men zich slaperig voelt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nl-BE" sz="1400" dirty="0" smtClean="0">
                <a:solidFill>
                  <a:schemeClr val="tx1"/>
                </a:solidFill>
                <a:sym typeface="Wingdings" pitchFamily="2" charset="2"/>
              </a:rPr>
              <a:t>Indien nodig procedure herhalen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Niet-medicamenteuze aanpak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Drie interventies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pSp>
        <p:nvGrpSpPr>
          <p:cNvPr id="2" name="Groupe 7"/>
          <p:cNvGrpSpPr/>
          <p:nvPr/>
        </p:nvGrpSpPr>
        <p:grpSpPr>
          <a:xfrm>
            <a:off x="179512" y="1340768"/>
            <a:ext cx="8712968" cy="1008112"/>
            <a:chOff x="3762" y="1726"/>
            <a:chExt cx="7697331" cy="1264046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Patiëntenvoorlichting</a:t>
              </a:r>
              <a:endParaRPr lang="nl-BE" sz="2000" b="1" dirty="0"/>
            </a:p>
          </p:txBody>
        </p:sp>
      </p:grpSp>
      <p:grpSp>
        <p:nvGrpSpPr>
          <p:cNvPr id="3" name="Groupe 10"/>
          <p:cNvGrpSpPr/>
          <p:nvPr/>
        </p:nvGrpSpPr>
        <p:grpSpPr>
          <a:xfrm>
            <a:off x="179512" y="2492896"/>
            <a:ext cx="8712968" cy="1008112"/>
            <a:chOff x="3762" y="1726"/>
            <a:chExt cx="7697331" cy="126404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Slaaphygiëne + stimuluscontrole</a:t>
              </a:r>
            </a:p>
          </p:txBody>
        </p:sp>
      </p:grpSp>
      <p:grpSp>
        <p:nvGrpSpPr>
          <p:cNvPr id="4" name="Groupe 13"/>
          <p:cNvGrpSpPr/>
          <p:nvPr/>
        </p:nvGrpSpPr>
        <p:grpSpPr>
          <a:xfrm>
            <a:off x="179512" y="5085184"/>
            <a:ext cx="8712968" cy="1224136"/>
            <a:chOff x="3762" y="1726"/>
            <a:chExt cx="7697331" cy="1264046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dirty="0" smtClean="0"/>
                <a:t>Als, ondanks het correct opvolgen van de aanbevelingen, na meerdere weken verandering uitblijft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Verwijzen</a:t>
              </a:r>
              <a:endParaRPr lang="nl-BE" sz="2000" b="1" dirty="0"/>
            </a:p>
          </p:txBody>
        </p:sp>
      </p:grpSp>
      <p:grpSp>
        <p:nvGrpSpPr>
          <p:cNvPr id="5" name="Groupe 16"/>
          <p:cNvGrpSpPr/>
          <p:nvPr/>
        </p:nvGrpSpPr>
        <p:grpSpPr>
          <a:xfrm>
            <a:off x="4402253" y="2204864"/>
            <a:ext cx="339494" cy="397144"/>
            <a:chOff x="1766887" y="881547"/>
            <a:chExt cx="339494" cy="397144"/>
          </a:xfrm>
        </p:grpSpPr>
        <p:sp>
          <p:nvSpPr>
            <p:cNvPr id="18" name="Plus 17"/>
            <p:cNvSpPr/>
            <p:nvPr/>
          </p:nvSpPr>
          <p:spPr>
            <a:xfrm>
              <a:off x="1766887" y="881547"/>
              <a:ext cx="339494" cy="397144"/>
            </a:xfrm>
            <a:prstGeom prst="mathPlus">
              <a:avLst/>
            </a:prstGeom>
            <a:solidFill>
              <a:srgbClr val="B2B2B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lus 4"/>
            <p:cNvSpPr/>
            <p:nvPr/>
          </p:nvSpPr>
          <p:spPr>
            <a:xfrm>
              <a:off x="1766887" y="96097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BE" sz="1400" kern="1200"/>
            </a:p>
          </p:txBody>
        </p:sp>
      </p:grpSp>
      <p:sp>
        <p:nvSpPr>
          <p:cNvPr id="20" name="Rectangle avec flèche vers le bas 19"/>
          <p:cNvSpPr/>
          <p:nvPr/>
        </p:nvSpPr>
        <p:spPr>
          <a:xfrm>
            <a:off x="2771800" y="3645024"/>
            <a:ext cx="3888432" cy="136815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3 weken</a:t>
            </a:r>
          </a:p>
          <a:p>
            <a:pPr algn="ctr"/>
            <a:r>
              <a:rPr lang="nl-BE" dirty="0" smtClean="0">
                <a:solidFill>
                  <a:schemeClr val="tx2">
                    <a:lumMod val="75000"/>
                  </a:schemeClr>
                </a:solidFill>
              </a:rPr>
              <a:t>Dagboek</a:t>
            </a:r>
          </a:p>
          <a:p>
            <a:pPr algn="ctr"/>
            <a:r>
              <a:rPr lang="nl-BE" dirty="0" err="1" smtClean="0">
                <a:solidFill>
                  <a:schemeClr val="tx2">
                    <a:lumMod val="75000"/>
                  </a:schemeClr>
                </a:solidFill>
              </a:rPr>
              <a:t>Herevaluatie</a:t>
            </a:r>
            <a:endParaRPr lang="nl-B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Verwijzen</a:t>
              </a:r>
            </a:p>
          </p:txBody>
        </p:sp>
      </p:grpSp>
      <p:grpSp>
        <p:nvGrpSpPr>
          <p:cNvPr id="22" name="Groupe 5"/>
          <p:cNvGrpSpPr/>
          <p:nvPr/>
        </p:nvGrpSpPr>
        <p:grpSpPr>
          <a:xfrm>
            <a:off x="179512" y="3140968"/>
            <a:ext cx="4320481" cy="1944216"/>
            <a:chOff x="3762" y="1726"/>
            <a:chExt cx="7697331" cy="1264046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nl-BE" sz="1000" b="1" dirty="0" smtClean="0"/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Diagnostisch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nl-BE" sz="800" b="1" dirty="0" smtClean="0"/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Polysomnografie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geen BZD!</a:t>
              </a:r>
              <a:endParaRPr lang="nl-BE" sz="2000" b="1" strike="sngStrike" dirty="0" smtClean="0"/>
            </a:p>
          </p:txBody>
        </p:sp>
      </p:grpSp>
      <p:sp>
        <p:nvSpPr>
          <p:cNvPr id="18" name="Flèche vers le bas 17"/>
          <p:cNvSpPr/>
          <p:nvPr/>
        </p:nvSpPr>
        <p:spPr>
          <a:xfrm>
            <a:off x="4427984" y="227687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7" name="Groupe 5"/>
          <p:cNvGrpSpPr/>
          <p:nvPr/>
        </p:nvGrpSpPr>
        <p:grpSpPr>
          <a:xfrm>
            <a:off x="4716016" y="3140968"/>
            <a:ext cx="4176464" cy="1944216"/>
            <a:chOff x="3762" y="1726"/>
            <a:chExt cx="7697331" cy="1264046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nl-BE" sz="1000" b="1" dirty="0" smtClean="0"/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Therapeutisch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endParaRPr lang="nl-BE" sz="800" b="1" dirty="0" smtClean="0"/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Cognitieve gedragstherapie</a:t>
              </a:r>
            </a:p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dirty="0" smtClean="0"/>
                <a:t> CGT</a:t>
              </a: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28596" y="6429396"/>
            <a:ext cx="3214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Transparantiefiche “De aanpak van slapeloosheid” februari 2010</a:t>
            </a:r>
          </a:p>
          <a:p>
            <a:pPr eaLnBrk="0" hangingPunct="0"/>
            <a:endParaRPr lang="nl-BE" sz="900" i="1" dirty="0" smtClean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smtClean="0"/>
                <a:t>Cognitieve gedragstherapie – CGT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179512" y="2276872"/>
            <a:ext cx="8712968" cy="4032448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BE" b="1" dirty="0" smtClean="0"/>
              <a:t>Bewezen positief effect op slaap</a:t>
            </a:r>
          </a:p>
          <a:p>
            <a:pPr algn="just"/>
            <a:r>
              <a:rPr lang="nl-BE" b="1" dirty="0" smtClean="0"/>
              <a:t>Volwassenen en ouderen</a:t>
            </a:r>
          </a:p>
          <a:p>
            <a:pPr algn="just"/>
            <a:r>
              <a:rPr lang="nl-BE" b="1" dirty="0" smtClean="0"/>
              <a:t>Vaak combinatie van educatieve en motivationele interventies</a:t>
            </a:r>
          </a:p>
          <a:p>
            <a:pPr algn="just"/>
            <a:endParaRPr lang="nl-BE" b="1" dirty="0" smtClean="0"/>
          </a:p>
          <a:p>
            <a:pPr algn="just"/>
            <a:r>
              <a:rPr lang="nl-BE" dirty="0" smtClean="0"/>
              <a:t>Matige tot grote verbetering t.o.v. controlegroep (meta-analyse &amp; </a:t>
            </a:r>
            <a:r>
              <a:rPr lang="nl-BE" dirty="0" err="1" smtClean="0"/>
              <a:t>RCT’s</a:t>
            </a:r>
            <a:r>
              <a:rPr lang="nl-BE" dirty="0" smtClean="0"/>
              <a:t>)</a:t>
            </a:r>
          </a:p>
          <a:p>
            <a:pPr algn="just"/>
            <a:endParaRPr lang="nl-BE" sz="800" dirty="0" smtClean="0"/>
          </a:p>
          <a:p>
            <a:pPr algn="just"/>
            <a:endParaRPr lang="nl-BE" sz="800" dirty="0" smtClean="0"/>
          </a:p>
          <a:p>
            <a:pPr algn="just"/>
            <a:r>
              <a:rPr lang="nl-BE" dirty="0" smtClean="0"/>
              <a:t>Geen aanwijzingen dat bepaalde technieken beter werken dan andere</a:t>
            </a:r>
          </a:p>
          <a:p>
            <a:pPr algn="just"/>
            <a:endParaRPr lang="nl-BE" sz="800" dirty="0" smtClean="0"/>
          </a:p>
          <a:p>
            <a:pPr algn="just"/>
            <a:r>
              <a:rPr lang="nl-BE" dirty="0" smtClean="0"/>
              <a:t>Versus hypnotica:</a:t>
            </a:r>
          </a:p>
          <a:p>
            <a:pPr algn="just"/>
            <a:r>
              <a:rPr lang="nl-BE" dirty="0" smtClean="0"/>
              <a:t>Minstens evenveel effect, en effect beter behouden op langer termijn (</a:t>
            </a:r>
            <a:r>
              <a:rPr lang="nl-BE" dirty="0" err="1" smtClean="0"/>
              <a:t>RCT’s</a:t>
            </a:r>
            <a:r>
              <a:rPr lang="nl-BE" dirty="0" smtClean="0"/>
              <a:t>)</a:t>
            </a:r>
          </a:p>
          <a:p>
            <a:pPr algn="just"/>
            <a:endParaRPr lang="nl-BE" sz="800" dirty="0" smtClean="0"/>
          </a:p>
          <a:p>
            <a:pPr algn="just"/>
            <a:r>
              <a:rPr lang="nl-BE" dirty="0" smtClean="0"/>
              <a:t>Tijdelijk combineren met hypnotica? (</a:t>
            </a:r>
            <a:r>
              <a:rPr lang="nl-BE" dirty="0" err="1" smtClean="0"/>
              <a:t>RCT’s</a:t>
            </a:r>
            <a:r>
              <a:rPr lang="nl-BE" dirty="0" smtClean="0"/>
              <a:t>)</a:t>
            </a:r>
          </a:p>
          <a:p>
            <a:pPr algn="just"/>
            <a:r>
              <a:rPr lang="nl-BE" dirty="0" smtClean="0"/>
              <a:t>Kan op korte termijn werkzamer zijn dan monotherapie</a:t>
            </a:r>
          </a:p>
          <a:p>
            <a:pPr algn="just"/>
            <a:r>
              <a:rPr lang="nl-BE" dirty="0" smtClean="0"/>
              <a:t>Op lange termijn kunnen hypnotica het effect van CGT verminderen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4509120"/>
            <a:ext cx="7416825" cy="6480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BE" dirty="0" smtClean="0">
                <a:ea typeface="ＭＳ Ｐゴシック"/>
                <a:cs typeface="ＭＳ Ｐゴシック"/>
              </a:rPr>
              <a:t>Doelstellingen</a:t>
            </a:r>
            <a:endParaRPr lang="fr-FR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8"/>
            <a:ext cx="8858280" cy="5094288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</a:pPr>
            <a:r>
              <a:rPr lang="nl-BE" sz="2200" dirty="0" smtClean="0">
                <a:ea typeface="ＭＳ Ｐゴシック"/>
              </a:rPr>
              <a:t>Kritische attitude t.a.v. verschillende bronnen met wetenschappelijke informatie</a:t>
            </a:r>
          </a:p>
          <a:p>
            <a:pPr lvl="1" algn="just">
              <a:buNone/>
            </a:pPr>
            <a:endParaRPr lang="nl-BE" sz="1500" dirty="0" smtClean="0">
              <a:ea typeface="ＭＳ Ｐゴシック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nl-BE" sz="2200" dirty="0" smtClean="0">
                <a:ea typeface="ＭＳ Ｐゴシック"/>
              </a:rPr>
              <a:t>Voorstellen van informatie waarbij zowel de methodologie van de EBM als de toepassing ervan in de praktijk van de huisarts betreffende het huisartsgeneeskundig thema aan bod komt.</a:t>
            </a:r>
          </a:p>
          <a:p>
            <a:pPr lvl="1" algn="just">
              <a:buFont typeface="Arial" pitchFamily="34" charset="0"/>
              <a:buChar char="•"/>
            </a:pPr>
            <a:endParaRPr lang="nl-BE" sz="1500" dirty="0" smtClean="0">
              <a:ea typeface="ＭＳ Ｐゴシック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nl-BE" sz="2200" dirty="0" smtClean="0">
                <a:ea typeface="ＭＳ Ｐゴシック"/>
              </a:rPr>
              <a:t>Voorschrijfgedrag bevorderen gebaseerd op wetenschappelijke bewijskracht.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Niet medicamenteuze aanpak</a:t>
            </a:r>
          </a:p>
        </p:txBody>
      </p:sp>
      <p:grpSp>
        <p:nvGrpSpPr>
          <p:cNvPr id="2" name="Groupe 5"/>
          <p:cNvGrpSpPr/>
          <p:nvPr/>
        </p:nvGrpSpPr>
        <p:grpSpPr>
          <a:xfrm>
            <a:off x="179512" y="1124744"/>
            <a:ext cx="8712968" cy="1008112"/>
            <a:chOff x="3762" y="1726"/>
            <a:chExt cx="7697331" cy="126404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762" y="1726"/>
              <a:ext cx="7697331" cy="12640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40785" y="38749"/>
              <a:ext cx="7623285" cy="119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nl-BE" sz="2000" b="1" smtClean="0"/>
                <a:t>Cognitieve gedragstherapie – CGT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251520" y="2348880"/>
            <a:ext cx="4176464" cy="3816424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Onderzochte technieken (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RCT’s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endParaRPr lang="nl-BE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209550"/>
            <a:r>
              <a:rPr lang="nl-BE" b="1" dirty="0" smtClean="0"/>
              <a:t>Patiëntenvoorlichting</a:t>
            </a:r>
          </a:p>
          <a:p>
            <a:pPr algn="ctr" defTabSz="209550"/>
            <a:r>
              <a:rPr lang="nl-BE" b="1" dirty="0" smtClean="0"/>
              <a:t>Slaaphygiëne </a:t>
            </a:r>
          </a:p>
          <a:p>
            <a:pPr algn="ctr" defTabSz="209550"/>
            <a:r>
              <a:rPr lang="nl-BE" b="1" dirty="0" smtClean="0"/>
              <a:t>Stimuluscontrole</a:t>
            </a:r>
          </a:p>
          <a:p>
            <a:pPr algn="ctr" defTabSz="209550"/>
            <a:r>
              <a:rPr lang="nl-BE" b="1" dirty="0" smtClean="0"/>
              <a:t>Relaxatie</a:t>
            </a:r>
          </a:p>
          <a:p>
            <a:pPr algn="ctr" defTabSz="209550"/>
            <a:r>
              <a:rPr lang="nl-BE" b="1" dirty="0" smtClean="0"/>
              <a:t>Slaaprestrictie</a:t>
            </a:r>
          </a:p>
          <a:p>
            <a:pPr algn="ctr" defTabSz="209550"/>
            <a:r>
              <a:rPr lang="nl-BE" b="1" dirty="0" smtClean="0"/>
              <a:t>Paradoxale behandeling</a:t>
            </a:r>
          </a:p>
          <a:p>
            <a:pPr algn="ctr" defTabSz="209550"/>
            <a:r>
              <a:rPr lang="nl-BE" b="1" dirty="0" smtClean="0"/>
              <a:t>Cognitieve therapie</a:t>
            </a:r>
          </a:p>
          <a:p>
            <a:pPr algn="ctr" defTabSz="209550"/>
            <a:r>
              <a:rPr lang="nl-BE" b="1" dirty="0" smtClean="0"/>
              <a:t>Gedragstherapie </a:t>
            </a:r>
          </a:p>
          <a:p>
            <a:pPr algn="ctr" defTabSz="209550"/>
            <a:r>
              <a:rPr lang="nl-BE" b="1" dirty="0" smtClean="0"/>
              <a:t>CGT</a:t>
            </a:r>
          </a:p>
          <a:p>
            <a:pPr algn="ctr" defTabSz="209550"/>
            <a:endParaRPr lang="nl-BE" b="1" dirty="0" smtClean="0"/>
          </a:p>
          <a:p>
            <a:pPr algn="ctr" defTabSz="209550"/>
            <a:r>
              <a:rPr lang="nl-BE" b="1" dirty="0" smtClean="0"/>
              <a:t>Individueel of in groep</a:t>
            </a:r>
          </a:p>
          <a:p>
            <a:pPr algn="ctr" defTabSz="209550"/>
            <a:r>
              <a:rPr lang="nl-BE" b="1" dirty="0" smtClean="0"/>
              <a:t>Monotherapie of combinatie</a:t>
            </a:r>
          </a:p>
          <a:p>
            <a:pPr algn="ctr"/>
            <a:endParaRPr lang="nl-BE" sz="800" b="1" dirty="0" smtClean="0"/>
          </a:p>
          <a:p>
            <a:pPr algn="ctr"/>
            <a:endParaRPr lang="nl-BE" b="1" dirty="0" smtClean="0"/>
          </a:p>
        </p:txBody>
      </p:sp>
      <p:sp>
        <p:nvSpPr>
          <p:cNvPr id="26" name="Rectangle à coins arrondis 25"/>
          <p:cNvSpPr/>
          <p:nvPr/>
        </p:nvSpPr>
        <p:spPr>
          <a:xfrm>
            <a:off x="4572000" y="2348880"/>
            <a:ext cx="4320480" cy="38164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WIE?</a:t>
            </a:r>
          </a:p>
          <a:p>
            <a:pPr algn="ctr"/>
            <a:endParaRPr lang="nl-BE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b="1" dirty="0" smtClean="0"/>
              <a:t>Kinesisten</a:t>
            </a:r>
          </a:p>
          <a:p>
            <a:pPr algn="ctr"/>
            <a:r>
              <a:rPr lang="nl-BE" b="1" dirty="0" smtClean="0"/>
              <a:t>Gedragstherapeuten</a:t>
            </a:r>
          </a:p>
          <a:p>
            <a:pPr algn="ctr"/>
            <a:r>
              <a:rPr lang="nl-BE" b="1" dirty="0" smtClean="0"/>
              <a:t>Hypnotherapeuten</a:t>
            </a:r>
          </a:p>
          <a:p>
            <a:pPr algn="ctr"/>
            <a:r>
              <a:rPr lang="nl-BE" b="1" dirty="0" smtClean="0"/>
              <a:t>Privé</a:t>
            </a:r>
          </a:p>
          <a:p>
            <a:pPr algn="ctr"/>
            <a:r>
              <a:rPr lang="nl-BE" b="1" dirty="0" smtClean="0"/>
              <a:t>Centra voor Algemeen Welzijnswerk</a:t>
            </a:r>
          </a:p>
          <a:p>
            <a:pPr algn="ctr"/>
            <a:r>
              <a:rPr lang="nl-BE" b="1" dirty="0" smtClean="0"/>
              <a:t>Centra Geestelijke Gezondheidszorg</a:t>
            </a:r>
          </a:p>
          <a:p>
            <a:pPr algn="ctr"/>
            <a:r>
              <a:rPr lang="nl-BE" b="1" dirty="0" smtClean="0"/>
              <a:t>Slaapcursus</a:t>
            </a:r>
          </a:p>
          <a:p>
            <a:pPr algn="ctr"/>
            <a:r>
              <a:rPr lang="nl-BE" b="1" dirty="0" smtClean="0"/>
              <a:t>Internet </a:t>
            </a:r>
          </a:p>
          <a:p>
            <a:pPr algn="ctr"/>
            <a:r>
              <a:rPr lang="nl-BE" b="1" dirty="0" smtClean="0"/>
              <a:t>Voorkeur patiënt</a:t>
            </a:r>
          </a:p>
          <a:p>
            <a:pPr algn="ctr"/>
            <a:r>
              <a:rPr lang="nl-BE" b="1" dirty="0" smtClean="0"/>
              <a:t>Aanvaardbaarheid</a:t>
            </a:r>
          </a:p>
          <a:p>
            <a:pPr algn="ctr"/>
            <a:r>
              <a:rPr lang="nl-BE" b="1" dirty="0" smtClean="0"/>
              <a:t>Beschikbaarheid in de regio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6357958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Transparantiefiche “De aanpak van slapeloosheid” februari 2010</a:t>
            </a:r>
          </a:p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Evidentie - Volwassenen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6024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Irwin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1" y="1606320"/>
          <a:ext cx="8640959" cy="3077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603"/>
                <a:gridCol w="1121887"/>
                <a:gridCol w="1990698"/>
                <a:gridCol w="2718591"/>
                <a:gridCol w="52618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08524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(relaxatie,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gedragsT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CGT)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Geen behandeling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Volwassen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Middelbare leeftijd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Slaapkwaliteit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nl-BE" sz="1100" b="0" noProof="0" smtClean="0">
                          <a:latin typeface="+mn-lt"/>
                        </a:rPr>
                        <a:t>Matig tot groot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fr-FR" sz="11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9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Inslaapduur 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Frequentie wakker worden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Slaapefficiëntie(ZR)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Matig tot groot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Enkel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met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gedragsT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en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79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Functioneren overdag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smtClean="0">
                          <a:solidFill>
                            <a:schemeClr val="tx1"/>
                          </a:solidFill>
                          <a:latin typeface="+mn-lt"/>
                        </a:rPr>
                        <a:t>Niet vermeld</a:t>
                      </a:r>
                      <a:endParaRPr lang="nl-BE" sz="1100" b="0" noProof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duur 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Meta-analyse; 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CGT = Cognitieve Gedragstherapie;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gedragsT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 Gedragstherapie;</a:t>
                      </a:r>
                    </a:p>
                    <a:p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Doorgaans voldoende slaapefficiëntie = een SEI van 80 tot 90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 voor een meta-analyse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controlegroep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Wu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606320"/>
          <a:ext cx="8640960" cy="434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15"/>
                <a:gridCol w="928701"/>
                <a:gridCol w="1282572"/>
                <a:gridCol w="3350896"/>
                <a:gridCol w="42137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385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(2x/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8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temazepam 7,5mg, 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↗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t.e.m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30mg, en na 6 weken, 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↘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t.e.m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. 15mg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+ temazepam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Inslaapduur </a:t>
                      </a:r>
                      <a:r>
                        <a:rPr lang="nl-BE" sz="1100" b="0" baseline="0" noProof="0" smtClean="0">
                          <a:latin typeface="+mn-lt"/>
                        </a:rPr>
                        <a:t>(ZR en PSG)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Einde behandeling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noProof="0" dirty="0" smtClean="0">
                          <a:latin typeface="+mn-lt"/>
                        </a:rPr>
                        <a:t>temazepam 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combinatie)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Na 3 en 8 maanden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combinatie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(ZR en 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Einde behandeling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noProof="0" dirty="0" smtClean="0">
                          <a:latin typeface="+mn-lt"/>
                        </a:rPr>
                        <a:t>temazepam 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combinatie)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Na 3 en 8 maanden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combinatie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2047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% reponders (inslaapduur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&lt; 30min en slaapefficiëntie </a:t>
                      </a:r>
                      <a:r>
                        <a:rPr lang="nl-BE" sz="1100" b="0" noProof="0" smtClean="0">
                          <a:latin typeface="Calibri"/>
                        </a:rPr>
                        <a:t>≥ 85%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Geen significant verschil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(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temazepam)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2047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Functioneren overdag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Einde behandeling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Geen significant verschil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(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temazepam)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Na 3 en 8 maanden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nl-BE" sz="1100" b="0" noProof="0" dirty="0" smtClean="0">
                          <a:latin typeface="+mn-lt"/>
                        </a:rPr>
                        <a:t>combinatie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Doorgaans voldoende slaapefficiëntie = een SEI van 80 tot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hypnotica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Jacobs 2004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hypnotica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628800"/>
          <a:ext cx="8640959" cy="310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73"/>
                <a:gridCol w="1141809"/>
                <a:gridCol w="1598309"/>
                <a:gridCol w="2283300"/>
                <a:gridCol w="532768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Zolpidem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gevolgd door afbouw over 4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(educatie, relaxatie)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Combinatie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Jongvolwassenen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middelbare leeftijd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Tijdens de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behandeling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63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91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 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/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werkzamer dan zolpidem of placebo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775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Efficiëntie 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Bij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het stopzetten van de </a:t>
                      </a:r>
                      <a:r>
                        <a:rPr lang="nl-BE" sz="1100" b="0" noProof="0" dirty="0" smtClean="0">
                          <a:latin typeface="+mn-lt"/>
                        </a:rPr>
                        <a:t>behandeling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Behoud van effect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Achteruitgang in de geboekte winst met zolpidem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Zolpidem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Stilnoct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® en generieken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Doorgaans voldoende slaapefficiëntie = een SEI van 80 tot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Morin 2009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+ hypnotica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monotherapie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598720"/>
          <a:ext cx="8640961" cy="403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69"/>
                <a:gridCol w="1358018"/>
                <a:gridCol w="1056236"/>
                <a:gridCol w="1961582"/>
                <a:gridCol w="1825385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(1x/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(1x/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zolpidem 10mg 1x/d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behandeling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Volwassen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 50 jaar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Einde behandeling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160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%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responders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60% (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0" noProof="0" dirty="0" smtClean="0">
                          <a:latin typeface="+mn-lt"/>
                        </a:rPr>
                        <a:t>)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61%</a:t>
                      </a:r>
                    </a:p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 verschil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% personen in remissie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 verschil </a:t>
                      </a:r>
                      <a:r>
                        <a:rPr lang="nl-BE" sz="11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ts</a:t>
                      </a: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beide groepen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Inslaapduur (ZR en 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0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WASO (ZR en PSG)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 slaapduur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(PSG)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5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 slaapduur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(ZR)</a:t>
                      </a:r>
                      <a:endParaRPr lang="nl-BE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smtClean="0">
                          <a:latin typeface="+mn-lt"/>
                        </a:rPr>
                        <a:t>Zolpidem: </a:t>
                      </a:r>
                      <a:r>
                        <a:rPr lang="nl-BE" sz="1100" b="0" noProof="0" smtClean="0">
                          <a:latin typeface="Calibri"/>
                        </a:rPr>
                        <a:t>↘ 6 min</a:t>
                      </a:r>
                    </a:p>
                    <a:p>
                      <a:pPr algn="ctr"/>
                      <a:r>
                        <a:rPr lang="nl-BE" sz="1100" b="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smtClean="0">
                          <a:latin typeface="Calibri"/>
                        </a:rPr>
                        <a:t>+ zolpidem: ↗ 10 min</a:t>
                      </a:r>
                      <a:endParaRPr lang="nl-BE" sz="1100" b="0" noProof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636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patiënten waarvan situatie verbeterd was (onafhankelijke beoordelaar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 verschil </a:t>
                      </a:r>
                      <a:r>
                        <a:rPr lang="nl-BE" sz="11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ts</a:t>
                      </a: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beide groepen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CGT = Cognitieve Gedragstherapie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Zolpidem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Stilnoct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® en generieken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nl-BE" dirty="0" smtClean="0"/>
              <a:t>Evidentie - Ouderen</a:t>
            </a:r>
            <a:endParaRPr lang="fr-BE" dirty="0">
              <a:latin typeface="Calibri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Montgomery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Partonen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Mc Curry 2007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283356"/>
          <a:ext cx="8640960" cy="509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79"/>
                <a:gridCol w="754454"/>
                <a:gridCol w="754454"/>
                <a:gridCol w="1961582"/>
                <a:gridCol w="2051720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5254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jaar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Ouderen gemiddeld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66 jaar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6/282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WASO (ZR en 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SS tot 3 mnd (</a:t>
                      </a:r>
                      <a:r>
                        <a:rPr lang="nl-BE" sz="1100" b="0" noProof="0" dirty="0" smtClean="0">
                          <a:latin typeface="Calibri"/>
                        </a:rPr>
                        <a:t>↘ </a:t>
                      </a:r>
                      <a:r>
                        <a:rPr lang="nl-BE" sz="1100" b="0" noProof="0" dirty="0" smtClean="0">
                          <a:latin typeface="+mn-lt"/>
                        </a:rPr>
                        <a:t>20-30 min)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79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Tegenstrijdige bevindingen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Slaapefficiëntie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err="1" smtClean="0">
                          <a:latin typeface="+mn-lt"/>
                        </a:rPr>
                        <a:t>Pittsburgh</a:t>
                      </a:r>
                      <a:r>
                        <a:rPr lang="nl-BE" sz="1100" b="0" noProof="0" dirty="0" smtClean="0">
                          <a:latin typeface="+mn-lt"/>
                        </a:rPr>
                        <a:t> Sleep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Quality</a:t>
                      </a:r>
                      <a:r>
                        <a:rPr lang="nl-BE" sz="1100" b="0" noProof="0" dirty="0" smtClean="0">
                          <a:latin typeface="+mn-lt"/>
                        </a:rPr>
                        <a:t> Index (0 -21)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Gemiddeld scoreverschil: 2,8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 effect interventie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Restrictie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Controle of placebo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niet-med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Ouderen Gemiddeld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≥ 60 jaar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Meerdere criteria waarvan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 Inslaapduur, Totale duur, </a:t>
                      </a:r>
                      <a:r>
                        <a:rPr lang="nl-BE" sz="1100" b="0" noProof="0" dirty="0" smtClean="0">
                          <a:latin typeface="+mn-lt"/>
                        </a:rPr>
                        <a:t>efficiëntie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, WASO, …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Matig tot groot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3/254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(kort of lang,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groep)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Wachtlijst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 placebo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niet-med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of placebo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noProof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Groot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7/316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Meta-analyse; 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CGT = Cognitieve Gedragstherapie;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Indiv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 individueel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 Doorgaans voldoende slaapefficiëntie = een SEI van 80 tot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 voor een meta-analyse; 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controlegroep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Germain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Soeffing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607464"/>
          <a:ext cx="8640960" cy="411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68"/>
                <a:gridCol w="980791"/>
                <a:gridCol w="1207127"/>
                <a:gridCol w="1584355"/>
                <a:gridCol w="1735245"/>
                <a:gridCol w="45267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33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 kortdurend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 sessies 45 min)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Informatieoverdracht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behandeling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Ouderen gemiddelde </a:t>
                      </a:r>
                      <a:r>
                        <a:rPr lang="nl-BE" sz="11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lft</a:t>
                      </a: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jaar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Remissie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Statistisch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significant</a:t>
                      </a:r>
                      <a:endParaRPr lang="nl-BE" sz="1100" b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53%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patiënten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17%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35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82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(slaapmedicatie niet wijzigen tijdens interventie)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biofeedback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nl-BE" noProof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50-85 jaar slapeloos ondanks chronisch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gebruik slaapmedicatie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Inslaapduur 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Matig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19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31 min</a:t>
                      </a: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47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81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WASO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Matig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26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38 min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0926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Slaapefficiëntie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Groot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latin typeface="+mn-lt"/>
                        </a:rPr>
                        <a:t>87%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79%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0926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Functioneren overdag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Niet-significant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CGT = Cognitieve Gedragstherapie;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séance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individuelle</a:t>
                      </a:r>
                      <a:endParaRPr lang="nl-BE" sz="1000" b="0" baseline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Doorgaans voldoende slaapefficiëntie = een SEI van 80 tot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controlegroep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Sivertsen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606320"/>
          <a:ext cx="8640960" cy="395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415"/>
                <a:gridCol w="928701"/>
                <a:gridCol w="1282572"/>
                <a:gridCol w="3350896"/>
                <a:gridCol w="42137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3858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(slaaphygiëne, stimuluscontrole, slaaprestrictie et cognitieve therapie)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 7.5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55 jaar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Chronische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insomnia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Diepe slaap (PSG)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Einde acute fase en na 6 mnd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Langere duur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4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WASO (PSG)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Einde acute fase en na 6 mnd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afname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(PSG)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Geen significant verschil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5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Slaapefficiëntie 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Einde acute fase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Geen significant verschil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28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Na 6 mnd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 met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Zelfgerapporteerde criteria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Einde acute fase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Geen significant verschil </a:t>
                      </a:r>
                      <a:r>
                        <a:rPr lang="nl-BE" sz="1100" b="0" baseline="0" noProof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tussen de drie groepen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Zopiclone =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Imovane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® en generieken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 Doorgaans voldoende slaapefficiëntie = een SEI van 80 tot 90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hypnotica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hypnotica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7" name="Chart 3"/>
          <p:cNvGraphicFramePr>
            <a:graphicFrameLocks/>
          </p:cNvGraphicFramePr>
          <p:nvPr/>
        </p:nvGraphicFramePr>
        <p:xfrm>
          <a:off x="0" y="1628800"/>
          <a:ext cx="46291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4"/>
          <p:cNvGraphicFramePr>
            <a:graphicFrameLocks/>
          </p:cNvGraphicFramePr>
          <p:nvPr/>
        </p:nvGraphicFramePr>
        <p:xfrm>
          <a:off x="4505325" y="1628800"/>
          <a:ext cx="46386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51520" y="587727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n-lt"/>
              </a:rPr>
              <a:t>Mensen met insomnia slapen meer dan dat ze denken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Sivertsen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hypnotica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13" name="Chart 1"/>
          <p:cNvGraphicFramePr>
            <a:graphicFrameLocks/>
          </p:cNvGraphicFramePr>
          <p:nvPr/>
        </p:nvGraphicFramePr>
        <p:xfrm>
          <a:off x="683568" y="1772816"/>
          <a:ext cx="35814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2"/>
          <p:cNvGraphicFramePr>
            <a:graphicFrameLocks/>
          </p:cNvGraphicFramePr>
          <p:nvPr/>
        </p:nvGraphicFramePr>
        <p:xfrm>
          <a:off x="4860032" y="1772816"/>
          <a:ext cx="35814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51520" y="587727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latin typeface="+mj-lt"/>
              </a:rPr>
              <a:t>Mensen met insomnia blijven minder lang wakker dan dat ze denken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Sivertsen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381000" y="87313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B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“</a:t>
            </a:r>
            <a:r>
              <a:rPr lang="nl-BE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Evidence</a:t>
            </a:r>
            <a:r>
              <a:rPr lang="nl-B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based</a:t>
            </a:r>
            <a:r>
              <a:rPr lang="nl-B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medicine</a:t>
            </a:r>
            <a:r>
              <a:rPr lang="nl-BE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ＭＳ Ｐゴシック" pitchFamily="-107" charset="-128"/>
                <a:cs typeface="Arial" charset="0"/>
              </a:rPr>
              <a:t>”</a:t>
            </a:r>
            <a:endParaRPr lang="nl-NL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ＭＳ Ｐゴシック" pitchFamily="-107" charset="-128"/>
              <a:cs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786063" y="1471613"/>
            <a:ext cx="3521075" cy="3100387"/>
            <a:chOff x="528" y="336"/>
            <a:chExt cx="4416" cy="388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28" y="336"/>
              <a:ext cx="4416" cy="2640"/>
              <a:chOff x="528" y="336"/>
              <a:chExt cx="4416" cy="2640"/>
            </a:xfrm>
          </p:grpSpPr>
          <p:sp>
            <p:nvSpPr>
              <p:cNvPr id="3084" name="Oval 28"/>
              <p:cNvSpPr>
                <a:spLocks noChangeArrowheads="1"/>
              </p:cNvSpPr>
              <p:nvPr/>
            </p:nvSpPr>
            <p:spPr bwMode="auto">
              <a:xfrm>
                <a:off x="2304" y="336"/>
                <a:ext cx="2640" cy="264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nl-BE">
                  <a:latin typeface="+mj-lt"/>
                  <a:ea typeface="ＭＳ Ｐゴシック" pitchFamily="-107" charset="-128"/>
                  <a:cs typeface="Arial" charset="0"/>
                </a:endParaRPr>
              </a:p>
            </p:txBody>
          </p:sp>
          <p:sp>
            <p:nvSpPr>
              <p:cNvPr id="3085" name="Oval 29"/>
              <p:cNvSpPr>
                <a:spLocks noChangeArrowheads="1"/>
              </p:cNvSpPr>
              <p:nvPr/>
            </p:nvSpPr>
            <p:spPr bwMode="auto">
              <a:xfrm>
                <a:off x="528" y="336"/>
                <a:ext cx="2640" cy="2640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nl-BE">
                  <a:latin typeface="+mj-lt"/>
                  <a:ea typeface="ＭＳ Ｐゴシック" pitchFamily="-107" charset="-128"/>
                  <a:cs typeface="Arial" charset="0"/>
                </a:endParaRPr>
              </a:p>
            </p:txBody>
          </p:sp>
        </p:grpSp>
        <p:sp>
          <p:nvSpPr>
            <p:cNvPr id="3083" name="Oval 30"/>
            <p:cNvSpPr>
              <a:spLocks noChangeArrowheads="1"/>
            </p:cNvSpPr>
            <p:nvPr/>
          </p:nvSpPr>
          <p:spPr bwMode="auto">
            <a:xfrm>
              <a:off x="1392" y="1584"/>
              <a:ext cx="2640" cy="2640"/>
            </a:xfrm>
            <a:prstGeom prst="ellipse">
              <a:avLst/>
            </a:prstGeom>
            <a:solidFill>
              <a:srgbClr val="00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nl-BE">
                <a:latin typeface="+mj-lt"/>
                <a:ea typeface="ＭＳ Ｐゴシック" pitchFamily="-107" charset="-128"/>
                <a:cs typeface="Arial" charset="0"/>
              </a:endParaRPr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071813" y="1757363"/>
            <a:ext cx="107156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55000" lnSpcReduction="20000"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l-B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Best research </a:t>
            </a:r>
            <a:r>
              <a:rPr lang="nl-B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evidence</a:t>
            </a:r>
            <a:endParaRPr lang="nl-NL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7" charset="-128"/>
              <a:cs typeface="Times New Roman" pitchFamily="18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786188" y="3757613"/>
            <a:ext cx="14287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55000" lnSpcReduction="20000"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nl-B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Patient</a:t>
            </a:r>
            <a:r>
              <a:rPr lang="nl-B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 </a:t>
            </a:r>
            <a:r>
              <a:rPr lang="nl-B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values</a:t>
            </a:r>
            <a:r>
              <a:rPr lang="nl-B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 and </a:t>
            </a:r>
            <a:r>
              <a:rPr lang="nl-B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circumstances</a:t>
            </a:r>
            <a:endParaRPr lang="nl-NL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7" charset="-128"/>
              <a:cs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72063" y="1828800"/>
            <a:ext cx="100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55000" lnSpcReduction="20000"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nl-BE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Clinical</a:t>
            </a:r>
            <a:endParaRPr lang="nl-BE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7" charset="-128"/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nl-B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Expertise</a:t>
            </a:r>
            <a:endParaRPr lang="nl-NL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7" charset="-128"/>
              <a:cs typeface="Times New Roman" pitchFamily="18" charset="0"/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143375" y="2614613"/>
            <a:ext cx="71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fontScale="70000" lnSpcReduction="20000"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nl-BE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7" charset="-128"/>
                <a:cs typeface="Times New Roman" pitchFamily="18" charset="0"/>
              </a:rPr>
              <a:t>EBM</a:t>
            </a:r>
            <a:endParaRPr lang="nl-NL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-107" charset="-128"/>
              <a:cs typeface="Times New Roman" pitchFamily="18" charset="0"/>
            </a:endParaRPr>
          </a:p>
        </p:txBody>
      </p:sp>
      <p:sp>
        <p:nvSpPr>
          <p:cNvPr id="3080" name="Tekstvak 13"/>
          <p:cNvSpPr txBox="1">
            <a:spLocks noChangeArrowheads="1"/>
          </p:cNvSpPr>
          <p:nvPr/>
        </p:nvSpPr>
        <p:spPr bwMode="auto">
          <a:xfrm>
            <a:off x="857250" y="4733925"/>
            <a:ext cx="7500938" cy="876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Evidence-based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medicine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(EBM)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requires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the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integration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of the best research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evidence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with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our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clinical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expertise and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our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patient’s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unique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values</a:t>
            </a:r>
            <a:r>
              <a:rPr lang="nl-BE" dirty="0">
                <a:latin typeface="+mj-lt"/>
                <a:ea typeface="ＭＳ Ｐゴシック" pitchFamily="-107" charset="-128"/>
                <a:cs typeface="Arial" charset="0"/>
              </a:rPr>
              <a:t> and </a:t>
            </a:r>
            <a:r>
              <a:rPr lang="nl-BE" dirty="0" err="1">
                <a:latin typeface="+mj-lt"/>
                <a:ea typeface="ＭＳ Ｐゴシック" pitchFamily="-107" charset="-128"/>
                <a:cs typeface="Arial" charset="0"/>
              </a:rPr>
              <a:t>circumstances</a:t>
            </a:r>
            <a:endParaRPr lang="nl-BE" dirty="0">
              <a:latin typeface="+mj-lt"/>
              <a:ea typeface="ＭＳ Ｐゴシック" pitchFamily="-107" charset="-128"/>
              <a:cs typeface="Arial" charset="0"/>
            </a:endParaRPr>
          </a:p>
        </p:txBody>
      </p: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571500" y="6286500"/>
            <a:ext cx="92868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nl-BE" sz="900" i="1" dirty="0" err="1">
                <a:latin typeface="+mj-lt"/>
                <a:ea typeface="ＭＳ Ｐゴシック" pitchFamily="-107" charset="-128"/>
                <a:cs typeface="Arial" charset="0"/>
              </a:rPr>
              <a:t>Straus</a:t>
            </a:r>
            <a:r>
              <a:rPr lang="nl-BE" sz="900" i="1" dirty="0">
                <a:latin typeface="+mj-lt"/>
                <a:ea typeface="ＭＳ Ｐゴシック" pitchFamily="-107" charset="-128"/>
                <a:cs typeface="Arial" charset="0"/>
              </a:rPr>
              <a:t>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612256"/>
          <a:ext cx="8640960" cy="42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96"/>
                <a:gridCol w="1131682"/>
                <a:gridCol w="829901"/>
                <a:gridCol w="1886136"/>
                <a:gridCol w="2112473"/>
                <a:gridCol w="452672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4808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(educatie, slaaphygiëne,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stimuluscontrole, slaaprestrictie, cognitieve therapie)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temazepam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mg min 2x/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Indien nodig verhoogd tot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30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Associatie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behandeling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Studieduur: 24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mnd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55 jaar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Gmd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jr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Onmiddellijk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na 8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wk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behandeling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29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 (ZR)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waaktijd 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 met combinatie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(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één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of andere </a:t>
                      </a:r>
                      <a:r>
                        <a:rPr lang="nl-BE" sz="1100" b="0" noProof="0" dirty="0" smtClean="0">
                          <a:latin typeface="+mn-lt"/>
                        </a:rPr>
                        <a:t>monotherapie)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38480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Na 2 jaar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Slaapparameters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0" noProof="0" dirty="0" smtClean="0">
                          <a:latin typeface="+mn-lt"/>
                        </a:rPr>
                        <a:t>: behoud van verbetering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 (ZR)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Efficiëntie(ZR)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duur  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: geleidelijke verslechtering (</a:t>
                      </a:r>
                      <a:r>
                        <a:rPr lang="nl-BE" sz="11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gn</a:t>
                      </a:r>
                      <a:r>
                        <a:rPr lang="nl-BE" sz="11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statistische test voor verschil </a:t>
                      </a:r>
                      <a:r>
                        <a:rPr lang="nl-BE" sz="11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ts</a:t>
                      </a:r>
                      <a:r>
                        <a:rPr lang="nl-BE" sz="11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beide groepen)</a:t>
                      </a:r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Rel = relaxatie; </a:t>
                      </a:r>
                      <a:r>
                        <a:rPr kumimoji="0" lang="nl-B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gedragsT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gedragstherapie;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CGT = Cognitieve Gedragstherapie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nl-B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Indiv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individueel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berekend met de </a:t>
                      </a:r>
                      <a:r>
                        <a:rPr lang="nl-BE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slaapefficiëntie-index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(SEI) = </a:t>
                      </a:r>
                      <a:r>
                        <a:rPr lang="nl-BE" sz="10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het aantal uren effectieve slaap wordt gedeeld door het aantal uren dat men in bed doorbrengt, en vermenigvuldigd met 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100.  Doorgaans voldoende slaapefficiëntie = een SEI van 80 tot 90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WASO = wake </a:t>
                      </a:r>
                      <a:r>
                        <a:rPr kumimoji="0" lang="nl-B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sleep </a:t>
                      </a:r>
                      <a:r>
                        <a:rPr kumimoji="0" lang="nl-BE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onset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); ZR = zelfrapportering; PSG = polysomnografie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NM = Niet vermeld; NS = niet-significant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 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6024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Morin 1999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CGT + hypnotica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monotherapie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95536" y="1340768"/>
            <a:ext cx="8352928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b="1" dirty="0" smtClean="0">
                <a:solidFill>
                  <a:prstClr val="white"/>
                </a:solidFill>
                <a:ea typeface="+mj-ea"/>
                <a:cs typeface="+mj-cs"/>
              </a:rPr>
              <a:t>Geneesmiddelen-</a:t>
            </a:r>
          </a:p>
          <a:p>
            <a:pPr algn="ctr"/>
            <a:r>
              <a:rPr lang="nl-BE" sz="4400" b="1" dirty="0" smtClean="0">
                <a:solidFill>
                  <a:prstClr val="white"/>
                </a:solidFill>
                <a:ea typeface="+mj-ea"/>
                <a:cs typeface="+mj-cs"/>
              </a:rPr>
              <a:t>voorschrift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Geneesmiddelenvoorschrift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" y="6264275"/>
            <a:ext cx="617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  <a:endParaRPr lang="fr-FR" sz="900" i="1" dirty="0" smtClean="0"/>
          </a:p>
          <a:p>
            <a:pPr eaLnBrk="0" hangingPunct="0"/>
            <a:r>
              <a:rPr lang="nl-BE" sz="900" i="1" dirty="0" smtClean="0">
                <a:latin typeface="+mj-lt"/>
              </a:rPr>
              <a:t>Hulpmiddelenboek 2006 Federale Campagne</a:t>
            </a:r>
          </a:p>
          <a:p>
            <a:pPr eaLnBrk="0" hangingPunct="0"/>
            <a:r>
              <a:rPr lang="nl-BE" sz="900" i="1" dirty="0" err="1" smtClean="0">
                <a:latin typeface="+mj-lt"/>
              </a:rPr>
              <a:t>Habraken</a:t>
            </a:r>
            <a:r>
              <a:rPr lang="nl-BE" sz="900" i="1" dirty="0" smtClean="0">
                <a:latin typeface="+mj-lt"/>
              </a:rPr>
              <a:t>  </a:t>
            </a:r>
            <a:r>
              <a:rPr lang="nl-BE" sz="900" i="1" dirty="0" err="1" smtClean="0">
                <a:latin typeface="+mj-lt"/>
              </a:rPr>
              <a:t>Minerva</a:t>
            </a:r>
            <a:r>
              <a:rPr lang="nl-BE" sz="900" i="1" dirty="0" smtClean="0">
                <a:latin typeface="+mj-lt"/>
              </a:rPr>
              <a:t> 2006</a:t>
            </a:r>
            <a:endParaRPr lang="nl-BE" sz="900" i="1" dirty="0">
              <a:latin typeface="+mj-lt"/>
            </a:endParaRPr>
          </a:p>
        </p:txBody>
      </p:sp>
      <p:sp>
        <p:nvSpPr>
          <p:cNvPr id="17" name="Rectangle à coins arrondis 5"/>
          <p:cNvSpPr/>
          <p:nvPr/>
        </p:nvSpPr>
        <p:spPr>
          <a:xfrm>
            <a:off x="179512" y="2348880"/>
            <a:ext cx="4248472" cy="2448272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Slaapmiddel overwegen indien</a:t>
            </a:r>
          </a:p>
          <a:p>
            <a:pPr>
              <a:tabLst>
                <a:tab pos="895350" algn="l"/>
              </a:tabLst>
            </a:pPr>
            <a:endParaRPr lang="nl-BE" b="1" dirty="0" smtClean="0"/>
          </a:p>
          <a:p>
            <a:pPr>
              <a:tabLst>
                <a:tab pos="895350" algn="l"/>
              </a:tabLst>
            </a:pPr>
            <a:r>
              <a:rPr lang="nl-BE" b="1" dirty="0" smtClean="0"/>
              <a:t>	Acuut</a:t>
            </a:r>
          </a:p>
          <a:p>
            <a:pPr>
              <a:tabLst>
                <a:tab pos="895350" algn="l"/>
              </a:tabLst>
            </a:pPr>
            <a:r>
              <a:rPr lang="nl-BE" b="1" dirty="0" smtClean="0"/>
              <a:t>	Ernstig - Ontreddering</a:t>
            </a:r>
          </a:p>
          <a:p>
            <a:pPr>
              <a:tabLst>
                <a:tab pos="895350" algn="l"/>
              </a:tabLst>
            </a:pPr>
            <a:endParaRPr lang="nl-BE" b="1" dirty="0" smtClean="0"/>
          </a:p>
        </p:txBody>
      </p:sp>
      <p:sp>
        <p:nvSpPr>
          <p:cNvPr id="18" name="Rectangle à coins arrondis 6"/>
          <p:cNvSpPr/>
          <p:nvPr/>
        </p:nvSpPr>
        <p:spPr>
          <a:xfrm>
            <a:off x="179512" y="1124744"/>
            <a:ext cx="8712968" cy="1008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BE" sz="2000" b="1" dirty="0" smtClean="0"/>
              <a:t>Indicatie?</a:t>
            </a:r>
          </a:p>
          <a:p>
            <a:pPr algn="ctr"/>
            <a:endParaRPr lang="nl-BE" sz="800" b="1" dirty="0" smtClean="0"/>
          </a:p>
          <a:p>
            <a:pPr algn="ctr"/>
            <a:r>
              <a:rPr lang="nl-BE" sz="2000" b="1" dirty="0" smtClean="0"/>
              <a:t>Etiologie – Duur – Ernst – Leeftijd </a:t>
            </a:r>
          </a:p>
        </p:txBody>
      </p:sp>
      <p:sp>
        <p:nvSpPr>
          <p:cNvPr id="19" name="Rectangle à coins arrondis 8"/>
          <p:cNvSpPr/>
          <p:nvPr/>
        </p:nvSpPr>
        <p:spPr>
          <a:xfrm>
            <a:off x="4644008" y="2348880"/>
            <a:ext cx="4248472" cy="244827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Slaapmiddel vermijden indien</a:t>
            </a:r>
          </a:p>
          <a:p>
            <a:pPr algn="ctr"/>
            <a:endParaRPr lang="nl-BE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nl-BE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tabLst>
                <a:tab pos="542925" algn="l"/>
              </a:tabLst>
            </a:pPr>
            <a:r>
              <a:rPr lang="nl-BE" b="1" dirty="0" smtClean="0"/>
              <a:t>	Chronisch</a:t>
            </a:r>
          </a:p>
          <a:p>
            <a:pPr>
              <a:tabLst>
                <a:tab pos="542925" algn="l"/>
              </a:tabLst>
            </a:pPr>
            <a:r>
              <a:rPr lang="nl-BE" b="1" dirty="0" smtClean="0"/>
              <a:t>	Ouderen zonder psychiatrische 	comorbiditeit en zonder dementie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Benzodiazepine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264275"/>
            <a:ext cx="617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2005, Hulpmiddelenboek 2006 Federale Campagne,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Holbrook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2000, 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Buscemi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AHRQ 2005,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Mitler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1984,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Kripke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1990,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Kales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1991,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Roehrs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1992, 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Schneider-Helmert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1988,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Barker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2004</a:t>
            </a:r>
            <a:endParaRPr lang="nl-BE" sz="900" i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79512" y="908720"/>
            <a:ext cx="4248472" cy="1584176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Winst…</a:t>
            </a:r>
          </a:p>
          <a:p>
            <a:pPr algn="ctr"/>
            <a:endParaRPr lang="nl-BE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1600" b="1" dirty="0" smtClean="0"/>
              <a:t>Snelle werking</a:t>
            </a:r>
          </a:p>
          <a:p>
            <a:pPr algn="ctr"/>
            <a:r>
              <a:rPr lang="nl-BE" sz="1600" b="1" dirty="0" smtClean="0"/>
              <a:t>↗ totale slaapduur: 1/2u - 1u per nacht</a:t>
            </a:r>
          </a:p>
        </p:txBody>
      </p:sp>
      <p:sp>
        <p:nvSpPr>
          <p:cNvPr id="7" name="Rectangle à coins arrondis 8"/>
          <p:cNvSpPr/>
          <p:nvPr/>
        </p:nvSpPr>
        <p:spPr>
          <a:xfrm>
            <a:off x="179512" y="2564904"/>
            <a:ext cx="8712968" cy="29523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Risico’s</a:t>
            </a:r>
          </a:p>
          <a:p>
            <a:pPr algn="ctr"/>
            <a:endParaRPr lang="nl-BE" sz="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/>
            <a:r>
              <a:rPr lang="nl-BE" b="1" dirty="0" smtClean="0"/>
              <a:t>Ongewenste effecten</a:t>
            </a:r>
          </a:p>
          <a:p>
            <a:endParaRPr lang="nl-BE" sz="1000" b="1" dirty="0" smtClean="0"/>
          </a:p>
          <a:p>
            <a:pPr marL="981075" lvl="1">
              <a:buFont typeface="Arial" pitchFamily="34" charset="0"/>
              <a:buChar char="•"/>
              <a:tabLst>
                <a:tab pos="1343025" algn="l"/>
              </a:tabLst>
            </a:pPr>
            <a:r>
              <a:rPr lang="nl-BE" dirty="0" smtClean="0"/>
              <a:t>	Korte termijn:</a:t>
            </a:r>
            <a:r>
              <a:rPr lang="nl-BE" b="1" dirty="0" smtClean="0"/>
              <a:t>	</a:t>
            </a:r>
            <a:r>
              <a:rPr lang="nl-BE" dirty="0" err="1" smtClean="0"/>
              <a:t>residueel</a:t>
            </a:r>
            <a:r>
              <a:rPr lang="nl-BE" dirty="0" smtClean="0"/>
              <a:t> effect (hangover), hoofdpijn, duizeligheid, nausea, 				moeheid, ongevallen incl. vallen, paradoxale reacties bij 				ouderen</a:t>
            </a:r>
          </a:p>
          <a:p>
            <a:pPr marL="981075" lvl="1">
              <a:buFont typeface="Arial" pitchFamily="34" charset="0"/>
              <a:buChar char="•"/>
              <a:tabLst>
                <a:tab pos="1343025" algn="l"/>
              </a:tabLst>
            </a:pPr>
            <a:r>
              <a:rPr lang="nl-BE" dirty="0" smtClean="0"/>
              <a:t>	Lange termijn:	cognitie</a:t>
            </a:r>
          </a:p>
          <a:p>
            <a:pPr marL="981075" lvl="1">
              <a:buFont typeface="Arial" pitchFamily="34" charset="0"/>
              <a:buChar char="•"/>
              <a:tabLst>
                <a:tab pos="1343025" algn="l"/>
              </a:tabLst>
            </a:pPr>
            <a:endParaRPr lang="nl-BE" sz="1000" dirty="0" smtClean="0"/>
          </a:p>
          <a:p>
            <a:pPr marL="447675" lvl="2">
              <a:tabLst>
                <a:tab pos="1790700" algn="l"/>
              </a:tabLst>
            </a:pPr>
            <a:r>
              <a:rPr lang="nl-BE" b="1" dirty="0" smtClean="0"/>
              <a:t>Tolerantie – Afhankelijkheid </a:t>
            </a:r>
          </a:p>
          <a:p>
            <a:pPr marL="447675" lvl="2">
              <a:tabLst>
                <a:tab pos="1790700" algn="l"/>
              </a:tabLst>
            </a:pPr>
            <a:endParaRPr lang="nl-BE" sz="1000" b="1" dirty="0" smtClean="0"/>
          </a:p>
          <a:p>
            <a:pPr marL="447675" lvl="2">
              <a:tabLst>
                <a:tab pos="1790700" algn="l"/>
              </a:tabLst>
            </a:pPr>
            <a:r>
              <a:rPr lang="nl-BE" b="1" dirty="0" smtClean="0"/>
              <a:t>Interacties  </a:t>
            </a:r>
            <a:r>
              <a:rPr lang="nl-BE" dirty="0" smtClean="0"/>
              <a:t>(alcohol en middelen die het centraal zenuwstelsel onderdrukken)</a:t>
            </a:r>
          </a:p>
          <a:p>
            <a:pPr marL="1438275" lvl="2" algn="ctr">
              <a:tabLst>
                <a:tab pos="1790700" algn="l"/>
              </a:tabLst>
            </a:pPr>
            <a:endParaRPr lang="nl-BE" b="1" dirty="0" smtClean="0"/>
          </a:p>
        </p:txBody>
      </p:sp>
      <p:sp>
        <p:nvSpPr>
          <p:cNvPr id="8" name="Rectangle à coins arrondis 7"/>
          <p:cNvSpPr/>
          <p:nvPr/>
        </p:nvSpPr>
        <p:spPr>
          <a:xfrm>
            <a:off x="4572000" y="908720"/>
            <a:ext cx="4320480" cy="1584176"/>
          </a:xfrm>
          <a:prstGeom prst="roundRect">
            <a:avLst/>
          </a:prstGeom>
          <a:noFill/>
          <a:ln>
            <a:solidFill>
              <a:srgbClr val="9EB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maar beperkt</a:t>
            </a:r>
          </a:p>
          <a:p>
            <a:pPr algn="ctr"/>
            <a:endParaRPr lang="nl-BE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Tijdelijk effect, niet meer werkzaam na 1 week</a:t>
            </a:r>
          </a:p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Geen gegevens over het functioneren overdag</a:t>
            </a:r>
          </a:p>
          <a:p>
            <a:r>
              <a:rPr lang="nl-BE" sz="1600" dirty="0" smtClean="0">
                <a:solidFill>
                  <a:schemeClr val="tx1"/>
                </a:solidFill>
              </a:rPr>
              <a:t>↘ inslaapduur: 5 min (PSG) tot 15 min (zelfrapportering)</a:t>
            </a:r>
          </a:p>
        </p:txBody>
      </p:sp>
      <p:sp>
        <p:nvSpPr>
          <p:cNvPr id="9" name="Rectangle à coins arrondis 9"/>
          <p:cNvSpPr/>
          <p:nvPr/>
        </p:nvSpPr>
        <p:spPr>
          <a:xfrm>
            <a:off x="179512" y="5589240"/>
            <a:ext cx="8712968" cy="648072"/>
          </a:xfrm>
          <a:prstGeom prst="roundRect">
            <a:avLst>
              <a:gd name="adj" fmla="val 40488"/>
            </a:avLst>
          </a:prstGeom>
          <a:noFill/>
          <a:ln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Risico?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Veranderingen slaappatroon: </a:t>
            </a:r>
            <a:r>
              <a:rPr lang="nl-BE" dirty="0" smtClean="0">
                <a:solidFill>
                  <a:schemeClr val="tx1"/>
                </a:solidFill>
                <a:latin typeface="Calibri"/>
              </a:rPr>
              <a:t>↗ lichte slaap, ↘ REM-slaap en diepe slaap</a:t>
            </a:r>
            <a:endParaRPr lang="nl-B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401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Holbrook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Benzodiazepine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19" y="1628800"/>
          <a:ext cx="8640959" cy="405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423"/>
                <a:gridCol w="1056236"/>
                <a:gridCol w="1056236"/>
                <a:gridCol w="442434"/>
                <a:gridCol w="1519148"/>
                <a:gridCol w="2202611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nl-BE" sz="1100" b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temazepam, midazolam,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nitrazepam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estazolam,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diazepam, brotizolam,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loprazolam,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flunitrazepam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 1-5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Primaire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Insomnia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Inslaapduur (ZR)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14,3 min (95% BI 10,6 tot 18,0)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8/539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400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(PSG)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NS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4,2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min (95% BI –0,07 tot 9,2)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4/159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Totale slaapduur (ZR)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48,4 min (95% BI 39,6 tot 57,1)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8/566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Totale slaapduur (PSG)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61,8 min (95% BI 7,4 tot 86,2)</a:t>
                      </a:r>
                    </a:p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Gedurende 1</a:t>
                      </a:r>
                      <a:r>
                        <a:rPr lang="nl-BE" sz="1100" b="0" baseline="30000" noProof="0" dirty="0" smtClean="0">
                          <a:latin typeface="+mn-lt"/>
                        </a:rPr>
                        <a:t>e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nl-BE" sz="1100" b="0" baseline="0" noProof="0" dirty="0" err="1" smtClean="0">
                          <a:latin typeface="+mn-lt"/>
                        </a:rPr>
                        <a:t>wk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behandeling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2/35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Ongewenste effecten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(3-7 dagen behandeling)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OR = 1.8 (95% BI 1.4 tot 2.4)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7/821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38480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noProof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Slaperigheid overdag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OR = 2.4 (95% BI 1.8 tot 3.4)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8/889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1440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Duizeligheid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OR = 2.6 (95% BI 0.7 tot 10.3)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4/326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256474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Meta-analyse; 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niet-significant; BI = betrouwbaarheidsinterval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</a:t>
                      </a:r>
                      <a:r>
                        <a:rPr kumimoji="0" lang="nl-BE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Buscemi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AHRQ 2005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Benzodiazepine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591328"/>
          <a:ext cx="8640959" cy="4077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642"/>
                <a:gridCol w="897509"/>
                <a:gridCol w="1047094"/>
                <a:gridCol w="1944603"/>
                <a:gridCol w="2164495"/>
                <a:gridCol w="67761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nl-BE" sz="1100" b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86712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Brotizolam, estazolam,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flunitrazepam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lormetazepam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nitrazepam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quazepam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temazepam,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triazolam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Chronische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nsomnia (min 4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dirty="0" smtClean="0">
                          <a:latin typeface="+mn-lt"/>
                        </a:rPr>
                        <a:t>Inslaapduur 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16,5 min (95% BI % 12,5 tot 20,5)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32/2306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Subgroepanalyse 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Inslaapduur  (ZR)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18,3 min (95</a:t>
                      </a:r>
                      <a:r>
                        <a:rPr lang="nl-BE" sz="1100" b="0" noProof="0" dirty="0" smtClean="0">
                          <a:latin typeface="+mn-lt"/>
                        </a:rPr>
                        <a:t>% BI 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12,4 </a:t>
                      </a:r>
                      <a:r>
                        <a:rPr lang="nl-BE" sz="1100" b="0" noProof="0" dirty="0" smtClean="0">
                          <a:latin typeface="+mn-lt"/>
                        </a:rPr>
                        <a:t>tot 22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25/2058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Inslaapduur  (PSG)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7,1 min (</a:t>
                      </a:r>
                      <a:r>
                        <a:rPr lang="nl-BE" sz="1100" b="0" noProof="0" dirty="0" smtClean="0">
                          <a:latin typeface="+mn-lt"/>
                        </a:rPr>
                        <a:t>95% BI 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1,7 </a:t>
                      </a:r>
                      <a:r>
                        <a:rPr lang="nl-BE" sz="1100" b="0" noProof="0" dirty="0" smtClean="0">
                          <a:latin typeface="+mn-lt"/>
                        </a:rPr>
                        <a:t>tot 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12,5)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9/351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 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 4 </a:t>
                      </a:r>
                      <a:r>
                        <a:rPr kumimoji="0" lang="nl-B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kumimoji="0" lang="nl-BE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16,5 min (95% BI 12,4 tot 20,5)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30/2173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 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 4 </a:t>
                      </a:r>
                      <a:r>
                        <a:rPr kumimoji="0" lang="nl-B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kumimoji="0" lang="nl-BE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(5 en 8 </a:t>
                      </a:r>
                      <a:r>
                        <a:rPr kumimoji="0" lang="nl-B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2/133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9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WASO (ZR en PSG)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23,1 min (95% BI 10,5 tot 35,7 min)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8/290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7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  <a:r>
                        <a:rPr lang="nl-BE" sz="1100" b="0" noProof="0" dirty="0" smtClean="0">
                          <a:latin typeface="+mn-lt"/>
                        </a:rPr>
                        <a:t>slaapduur </a:t>
                      </a: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 et PSG)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grotere winst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39,1 min (95% BI 27,2 tot 51 min)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17/820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Meta-analyse; 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(RCT); 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4533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Mitler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1984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Benzodiazepine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19" y="1591328"/>
          <a:ext cx="8640960" cy="30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909"/>
                <a:gridCol w="2303542"/>
                <a:gridCol w="1282572"/>
                <a:gridCol w="1767431"/>
                <a:gridCol w="1189635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53072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Flurazepam 30mg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Triazolam 0,5mg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 9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basismeting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placebo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actieve behandeling of placebo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nl-BE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follow-up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Chronische insomnia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Gmd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leeftijd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38 en 45 jaar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Inslaapduur 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(ZR en PSG)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21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348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  <a:r>
                        <a:rPr lang="nl-BE" sz="1100" b="0" noProof="0" dirty="0" smtClean="0">
                          <a:latin typeface="+mn-lt"/>
                        </a:rPr>
                        <a:t>slaapduur </a:t>
                      </a:r>
                      <a:endParaRPr lang="nl-BE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 en PSG)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absolute verschillen tussen de medicatiegroepen en de placebogroep waren hoe dan ook klein en de klinische relevantie van de gevonden winst was twijfelachtig.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Trend van gewenning: aan het einde van de eerste behandelingsweek, 1/2u winst in totale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slaapduur voor beide BZD in vergelijking met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placebo, maar winst volledig verdwenen na 2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week behandeling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Stopzetten van actieve medicatie resulteerde in rebound slapeloosheid.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niet-significant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Volwassenen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536" y="6438528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Kripke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1990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Benzodiazepine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1" y="1591328"/>
          <a:ext cx="8640959" cy="302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018"/>
                <a:gridCol w="1659800"/>
                <a:gridCol w="1358018"/>
                <a:gridCol w="1659800"/>
                <a:gridCol w="2263363"/>
                <a:gridCol w="341960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Flurazepam 15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Flurazepam 30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Midazolam 15 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Vaste dosis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Washout periode van 20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dagen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behandeling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Registratie</a:t>
                      </a: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Bij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start </a:t>
                      </a:r>
                      <a:r>
                        <a:rPr lang="nl-BE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vd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studie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2550" marR="0" lvl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Tijdens de behandeling</a:t>
                      </a:r>
                    </a:p>
                    <a:p>
                      <a:pPr marL="27781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2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nacht</a:t>
                      </a:r>
                    </a:p>
                    <a:p>
                      <a:pPr marL="27781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nacht</a:t>
                      </a:r>
                    </a:p>
                    <a:p>
                      <a:pPr marL="27781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 14</a:t>
                      </a:r>
                      <a:r>
                        <a:rPr lang="nl-BE" sz="1100" b="0" kern="1200" baseline="300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nacht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Volwassenen 26-57j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Chronische insomnia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Langdurige </a:t>
                      </a:r>
                      <a:r>
                        <a:rPr lang="nl-BE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BZD-inname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13 jaar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(PSG)</a:t>
                      </a:r>
                      <a:endParaRPr lang="nl-BE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Significante verbeteringen in de eerste twee nachten, in alle groepen, ook in de placebogroep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Aanvankelijke winst in actieve medicatiegroepen:</a:t>
                      </a:r>
                      <a:r>
                        <a:rPr lang="nl-BE" sz="1100" b="0" baseline="0" noProof="0" dirty="0" smtClean="0">
                          <a:latin typeface="+mn-lt"/>
                        </a:rPr>
                        <a:t> NS na</a:t>
                      </a:r>
                      <a:r>
                        <a:rPr lang="nl-BE" sz="1100" b="0" noProof="0" dirty="0" smtClean="0">
                          <a:latin typeface="+mn-lt"/>
                        </a:rPr>
                        <a:t> 1 en 2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wk</a:t>
                      </a:r>
                      <a:r>
                        <a:rPr lang="nl-BE" sz="1100" b="0" noProof="0" dirty="0" smtClean="0">
                          <a:latin typeface="+mn-lt"/>
                        </a:rPr>
                        <a:t>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vs</a:t>
                      </a:r>
                      <a:r>
                        <a:rPr lang="nl-BE" sz="1100" b="0" noProof="0" dirty="0" smtClean="0">
                          <a:latin typeface="+mn-lt"/>
                        </a:rPr>
                        <a:t> placebogroep (behalve subjectieve slaapduur na </a:t>
                      </a:r>
                      <a:r>
                        <a:rPr lang="nl-BE" sz="1100" b="0" noProof="0" dirty="0" err="1" smtClean="0">
                          <a:latin typeface="+mn-lt"/>
                        </a:rPr>
                        <a:t>flurazepam</a:t>
                      </a:r>
                      <a:r>
                        <a:rPr lang="nl-BE" sz="1100" b="0" noProof="0" dirty="0" smtClean="0">
                          <a:latin typeface="+mn-lt"/>
                        </a:rPr>
                        <a:t> 30mg)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99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Inslaapduur 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 WASO</a:t>
                      </a:r>
                      <a:r>
                        <a:rPr lang="nl-BE" sz="1100" b="0" baseline="0" noProof="0" smtClean="0">
                          <a:latin typeface="+mn-lt"/>
                        </a:rPr>
                        <a:t> (PSG)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46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Slaapefficiëntie (PSG)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Totale slaapduur (ZR)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77813" marR="0" lvl="1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Cognitieve testen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Verslechterd of gelijkaardig met benzo’s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wake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sleep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nl-BE" sz="10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totale tijd dat de patiënt wakker ligt tussen het moment dat hij in slaap is gevallen en de laatste keer wakker worden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);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PSG = polysomnografie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totaal aantal patiënten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Evidentie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Benzodiazepine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placebo/controle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512768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Bron slaaplabo</a:t>
            </a:r>
            <a:endParaRPr lang="nl-BE" sz="900" i="1" dirty="0"/>
          </a:p>
        </p:txBody>
      </p:sp>
      <p:grpSp>
        <p:nvGrpSpPr>
          <p:cNvPr id="2" name="Groupe 9"/>
          <p:cNvGrpSpPr/>
          <p:nvPr/>
        </p:nvGrpSpPr>
        <p:grpSpPr>
          <a:xfrm>
            <a:off x="395536" y="1431032"/>
            <a:ext cx="8031162" cy="4868862"/>
            <a:chOff x="395536" y="1431032"/>
            <a:chExt cx="8031162" cy="48688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431032"/>
              <a:ext cx="8031162" cy="229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002782"/>
              <a:ext cx="8031162" cy="2297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051720" y="2780928"/>
              <a:ext cx="35258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nl-BE" sz="1400" dirty="0" smtClean="0">
                  <a:solidFill>
                    <a:schemeClr val="tx1"/>
                  </a:solidFill>
                  <a:latin typeface="Arial" charset="0"/>
                  <a:ea typeface="MS Mincho" pitchFamily="49" charset="-128"/>
                </a:rPr>
                <a:t>Hypnogram </a:t>
              </a:r>
              <a:r>
                <a:rPr lang="nl-BE" sz="1400" b="1" dirty="0" smtClean="0">
                  <a:latin typeface="Arial" charset="0"/>
                  <a:ea typeface="MS Mincho" pitchFamily="49" charset="-128"/>
                </a:rPr>
                <a:t>met</a:t>
              </a:r>
              <a:r>
                <a:rPr lang="nl-BE" sz="1400" dirty="0" smtClean="0">
                  <a:solidFill>
                    <a:schemeClr val="tx1"/>
                  </a:solidFill>
                  <a:latin typeface="Arial" charset="0"/>
                  <a:ea typeface="MS Mincho" pitchFamily="49" charset="-128"/>
                </a:rPr>
                <a:t> benzodiazepine</a:t>
              </a:r>
              <a:endParaRPr lang="nl-BE" dirty="0"/>
            </a:p>
          </p:txBody>
        </p:sp>
        <p:sp>
          <p:nvSpPr>
            <p:cNvPr id="9" name="Rechthoek 9"/>
            <p:cNvSpPr>
              <a:spLocks noChangeArrowheads="1"/>
            </p:cNvSpPr>
            <p:nvPr/>
          </p:nvSpPr>
          <p:spPr bwMode="auto">
            <a:xfrm>
              <a:off x="2166515" y="5445224"/>
              <a:ext cx="53578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nl-BE" sz="1400" dirty="0" smtClean="0">
                  <a:latin typeface="Arial" charset="0"/>
                  <a:ea typeface="MS Mincho" pitchFamily="49" charset="-128"/>
                </a:rPr>
                <a:t>Hypnogram </a:t>
              </a:r>
              <a:r>
                <a:rPr lang="nl-BE" sz="1400" b="1" dirty="0" smtClean="0">
                  <a:latin typeface="Arial" charset="0"/>
                  <a:ea typeface="MS Mincho" pitchFamily="49" charset="-128"/>
                </a:rPr>
                <a:t>zonder</a:t>
              </a:r>
              <a:r>
                <a:rPr lang="nl-BE" sz="1400" dirty="0" smtClean="0">
                  <a:latin typeface="Arial" charset="0"/>
                  <a:ea typeface="MS Mincho" pitchFamily="49" charset="-128"/>
                </a:rPr>
                <a:t> benzodiazepine</a:t>
              </a:r>
              <a:endParaRPr lang="nl-BE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Evidentie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438528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Barker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Benzodiazepine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controle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591328"/>
          <a:ext cx="8640959" cy="149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026"/>
                <a:gridCol w="1282572"/>
                <a:gridCol w="905346"/>
                <a:gridCol w="1584355"/>
                <a:gridCol w="2242789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Blootstelling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Patiënt-controle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studies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17,2 mg diazepam equivalenten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7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Inname min 1 jaar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 9,8 jaar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21-75</a:t>
                      </a: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jaar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41% </a:t>
                      </a:r>
                      <a:r>
                        <a:rPr lang="nl-BE" sz="1100" dirty="0" smtClean="0"/>
                        <a:t>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neuropsychologische testen</a:t>
                      </a:r>
                      <a:endParaRPr lang="nl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Significant slechter met benzo’s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ES = -0,74 (tussen –1,30 en –0,42)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smtClean="0">
                          <a:latin typeface="+mn-lt"/>
                        </a:rPr>
                        <a:t>13/384</a:t>
                      </a:r>
                      <a:endParaRPr lang="nl-BE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studies; 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ES = effect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ea typeface="ＭＳ Ｐゴシック"/>
                <a:cs typeface="ＭＳ Ｐゴシック"/>
              </a:rPr>
              <a:t>Methodologie</a:t>
            </a:r>
            <a:endParaRPr lang="fr-FR" dirty="0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755576" y="1227608"/>
            <a:ext cx="8435280" cy="4865688"/>
          </a:xfrm>
        </p:spPr>
        <p:txBody>
          <a:bodyPr/>
          <a:lstStyle/>
          <a:p>
            <a:pPr lvl="0">
              <a:buNone/>
              <a:defRPr/>
            </a:pPr>
            <a:r>
              <a:rPr lang="nl-BE" sz="1600" dirty="0" smtClean="0"/>
              <a:t>Cochrane </a:t>
            </a:r>
            <a:r>
              <a:rPr lang="nl-BE" sz="1600" dirty="0" err="1" smtClean="0"/>
              <a:t>library</a:t>
            </a:r>
            <a:r>
              <a:rPr lang="nl-BE" sz="1600" dirty="0" smtClean="0"/>
              <a:t> + Clinical </a:t>
            </a:r>
            <a:r>
              <a:rPr lang="nl-BE" sz="1600" dirty="0" err="1" smtClean="0"/>
              <a:t>Evidence</a:t>
            </a:r>
            <a:endParaRPr lang="nl-BE" sz="1600" dirty="0" smtClean="0"/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nl-BE" sz="1600" dirty="0" smtClean="0"/>
              <a:t>RCT + </a:t>
            </a:r>
            <a:r>
              <a:rPr lang="nl-BE" sz="1600" b="1" dirty="0" smtClean="0">
                <a:solidFill>
                  <a:srgbClr val="3333CC"/>
                </a:solidFill>
              </a:rPr>
              <a:t>SR</a:t>
            </a:r>
            <a:r>
              <a:rPr lang="nl-BE" sz="1600" dirty="0" smtClean="0"/>
              <a:t> + MA</a:t>
            </a:r>
          </a:p>
          <a:p>
            <a:pPr lvl="1">
              <a:lnSpc>
                <a:spcPct val="90000"/>
              </a:lnSpc>
              <a:defRPr/>
            </a:pPr>
            <a:endParaRPr lang="nl-BE" sz="1600" dirty="0" smtClean="0"/>
          </a:p>
          <a:p>
            <a:pPr lvl="0">
              <a:lnSpc>
                <a:spcPct val="90000"/>
              </a:lnSpc>
              <a:buNone/>
              <a:defRPr/>
            </a:pPr>
            <a:r>
              <a:rPr lang="nl-BE" sz="1600" dirty="0" smtClean="0"/>
              <a:t>ISDB bronnen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nl-BE" sz="1600" dirty="0" smtClean="0"/>
              <a:t>Tijdschriften onafhankelijk van de commerciële sector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endParaRPr lang="nl-BE" sz="1600" dirty="0" smtClean="0"/>
          </a:p>
          <a:p>
            <a:pPr lvl="0">
              <a:lnSpc>
                <a:spcPct val="90000"/>
              </a:lnSpc>
              <a:buNone/>
              <a:defRPr/>
            </a:pPr>
            <a:r>
              <a:rPr lang="nl-BE" sz="1600" dirty="0" smtClean="0"/>
              <a:t>Laatste vijf jaar van de zes grote tijdschriften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nl-BE" sz="1600" dirty="0" smtClean="0"/>
              <a:t>NEJM, Lancet, JAMA, BMJ, </a:t>
            </a:r>
            <a:r>
              <a:rPr lang="nl-BE" sz="1600" dirty="0" err="1" smtClean="0"/>
              <a:t>An</a:t>
            </a:r>
            <a:r>
              <a:rPr lang="nl-BE" sz="1600" dirty="0" smtClean="0"/>
              <a:t>. Int. </a:t>
            </a:r>
            <a:r>
              <a:rPr lang="nl-BE" sz="1600" dirty="0" err="1" smtClean="0"/>
              <a:t>Med</a:t>
            </a:r>
            <a:r>
              <a:rPr lang="nl-BE" sz="1600" dirty="0" smtClean="0"/>
              <a:t>., </a:t>
            </a:r>
            <a:r>
              <a:rPr lang="nl-BE" sz="1600" dirty="0" err="1" smtClean="0"/>
              <a:t>Arch</a:t>
            </a:r>
            <a:r>
              <a:rPr lang="nl-BE" sz="1600" dirty="0" smtClean="0"/>
              <a:t>. Int. </a:t>
            </a:r>
            <a:r>
              <a:rPr lang="nl-BE" sz="1600" dirty="0" err="1" smtClean="0"/>
              <a:t>Med</a:t>
            </a:r>
            <a:r>
              <a:rPr lang="nl-BE" sz="1600" dirty="0" smtClean="0"/>
              <a:t>.</a:t>
            </a:r>
          </a:p>
          <a:p>
            <a:pPr lvl="1">
              <a:lnSpc>
                <a:spcPct val="90000"/>
              </a:lnSpc>
              <a:defRPr/>
            </a:pPr>
            <a:endParaRPr lang="nl-BE" sz="1600" dirty="0" smtClean="0"/>
          </a:p>
          <a:p>
            <a:pPr lvl="0">
              <a:lnSpc>
                <a:spcPct val="90000"/>
              </a:lnSpc>
              <a:buNone/>
              <a:defRPr/>
            </a:pPr>
            <a:r>
              <a:rPr lang="nl-BE" sz="1600" dirty="0" smtClean="0"/>
              <a:t>Laatste vijf jaar van tijdschriften die studieresultaten becommentariëren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nl-BE" sz="1600" dirty="0" err="1" smtClean="0"/>
              <a:t>Folia</a:t>
            </a:r>
            <a:r>
              <a:rPr lang="nl-BE" sz="1600" dirty="0" smtClean="0"/>
              <a:t> </a:t>
            </a:r>
            <a:r>
              <a:rPr lang="nl-BE" sz="1600" dirty="0" err="1" smtClean="0"/>
              <a:t>Pharmacotherapeutica</a:t>
            </a:r>
            <a:r>
              <a:rPr lang="nl-BE" sz="1600" dirty="0" smtClean="0"/>
              <a:t>, </a:t>
            </a:r>
            <a:r>
              <a:rPr lang="nl-BE" sz="1600" dirty="0" err="1" smtClean="0"/>
              <a:t>Evidence</a:t>
            </a:r>
            <a:r>
              <a:rPr lang="nl-BE" sz="1600" dirty="0" smtClean="0"/>
              <a:t> </a:t>
            </a:r>
            <a:r>
              <a:rPr lang="nl-BE" sz="1600" dirty="0" err="1" smtClean="0"/>
              <a:t>Based</a:t>
            </a:r>
            <a:r>
              <a:rPr lang="nl-BE" sz="1600" dirty="0" smtClean="0"/>
              <a:t> </a:t>
            </a:r>
            <a:r>
              <a:rPr lang="nl-BE" sz="1600" dirty="0" err="1" smtClean="0"/>
              <a:t>Medicine</a:t>
            </a:r>
            <a:r>
              <a:rPr lang="nl-BE" sz="1600" dirty="0" smtClean="0"/>
              <a:t>, ACP Journal Club, Minerva, …</a:t>
            </a:r>
          </a:p>
          <a:p>
            <a:pPr lvl="1">
              <a:lnSpc>
                <a:spcPct val="90000"/>
              </a:lnSpc>
              <a:defRPr/>
            </a:pPr>
            <a:endParaRPr lang="nl-BE" sz="1600" dirty="0" smtClean="0"/>
          </a:p>
          <a:p>
            <a:pPr lvl="0">
              <a:lnSpc>
                <a:spcPct val="90000"/>
              </a:lnSpc>
              <a:buNone/>
              <a:defRPr/>
            </a:pPr>
            <a:r>
              <a:rPr lang="nl-BE" sz="1600" dirty="0" smtClean="0"/>
              <a:t>Controle van informatie via klinische praktische richtlijnen </a:t>
            </a:r>
          </a:p>
          <a:p>
            <a:pPr lvl="1">
              <a:lnSpc>
                <a:spcPct val="90000"/>
              </a:lnSpc>
              <a:buFontTx/>
              <a:buChar char="•"/>
              <a:defRPr/>
            </a:pPr>
            <a:r>
              <a:rPr lang="nl-BE" sz="1600" dirty="0" err="1" smtClean="0"/>
              <a:t>Guidelines</a:t>
            </a:r>
            <a:r>
              <a:rPr lang="nl-BE" sz="1600" dirty="0" smtClean="0"/>
              <a:t> HAS, </a:t>
            </a:r>
            <a:r>
              <a:rPr lang="nl-BE" sz="1600" dirty="0" err="1" smtClean="0"/>
              <a:t>Prodigy</a:t>
            </a:r>
            <a:r>
              <a:rPr lang="nl-BE" sz="1600" dirty="0" smtClean="0"/>
              <a:t>,…</a:t>
            </a:r>
          </a:p>
          <a:p>
            <a:pPr lvl="1">
              <a:lnSpc>
                <a:spcPct val="90000"/>
              </a:lnSpc>
              <a:defRPr/>
            </a:pPr>
            <a:endParaRPr lang="nl-BE" sz="1600" dirty="0" smtClean="0"/>
          </a:p>
          <a:p>
            <a:pPr>
              <a:lnSpc>
                <a:spcPct val="90000"/>
              </a:lnSpc>
              <a:buNone/>
            </a:pPr>
            <a:r>
              <a:rPr lang="nl-BE" sz="1600" dirty="0" smtClean="0"/>
              <a:t>Hulpmiddelenboek voor huisartsen, Federale campagne voor het verantwoord gebruik van </a:t>
            </a:r>
            <a:r>
              <a:rPr lang="nl-BE" sz="1600" dirty="0" err="1" smtClean="0"/>
              <a:t>benzodiazepines</a:t>
            </a:r>
            <a:r>
              <a:rPr lang="nl-BE" sz="1600" dirty="0" smtClean="0"/>
              <a:t> 2005</a:t>
            </a:r>
          </a:p>
          <a:p>
            <a:pPr lvl="0">
              <a:lnSpc>
                <a:spcPct val="90000"/>
              </a:lnSpc>
              <a:buNone/>
              <a:defRPr/>
            </a:pPr>
            <a:endParaRPr lang="nl-BE" sz="1600" dirty="0" smtClean="0"/>
          </a:p>
          <a:p>
            <a:pPr lvl="0">
              <a:lnSpc>
                <a:spcPct val="90000"/>
              </a:lnSpc>
              <a:buNone/>
              <a:defRPr/>
            </a:pPr>
            <a:r>
              <a:rPr lang="nl-BE" sz="1600" dirty="0" smtClean="0"/>
              <a:t>Advies van </a:t>
            </a:r>
            <a:r>
              <a:rPr lang="nl-BE" sz="1600" dirty="0" err="1" smtClean="0"/>
              <a:t>belgische</a:t>
            </a:r>
            <a:r>
              <a:rPr lang="nl-BE" sz="1600" dirty="0" smtClean="0"/>
              <a:t> </a:t>
            </a:r>
            <a:r>
              <a:rPr lang="nl-BE" sz="1600" dirty="0" err="1" smtClean="0"/>
              <a:t>experten</a:t>
            </a:r>
            <a:endParaRPr lang="nl-B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Evidentie - Ouderen</a:t>
            </a:r>
            <a:endParaRPr lang="fr-FR" dirty="0" smtClean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381328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Glass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Habraken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Minerva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2006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Hypnotica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vs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 placebo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389416"/>
          <a:ext cx="8640960" cy="4127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464"/>
                <a:gridCol w="905346"/>
                <a:gridCol w="1358018"/>
                <a:gridCol w="2263363"/>
                <a:gridCol w="2091898"/>
                <a:gridCol w="588871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Duur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nl-BE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Eindpunt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Effect</a:t>
                      </a:r>
                      <a:endParaRPr lang="nl-BE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nl-BE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9868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Benzodiazepine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studieduur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 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r>
                        <a:rPr lang="nl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wkn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≥ 60 jaar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Meerderheid geïnstitutionaliseerd of gehospitaliseerd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Ambulant N=8</a:t>
                      </a:r>
                      <a:endParaRPr lang="nl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Slaapkwaliteit (ZR)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 smtClean="0"/>
                        <a:t>ES = 0,37 (0,01 tot 0,73)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7/277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309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Totale slaapduur (ZR)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0" noProof="0" dirty="0" smtClean="0">
                          <a:latin typeface="+mn-lt"/>
                        </a:rPr>
                        <a:t>Benzo’s: toename van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dirty="0" smtClean="0"/>
                        <a:t>34,2 min (95% BI 16,2 tot 52,8)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8/524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6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noProof="0" smtClean="0">
                          <a:latin typeface="+mn-lt"/>
                        </a:rPr>
                        <a:t>Aantal keer wakker worden (ZR)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baseline="0" noProof="0" dirty="0" smtClean="0">
                          <a:latin typeface="+mn-lt"/>
                        </a:rPr>
                        <a:t>Benzo’s: vermindering met</a:t>
                      </a:r>
                    </a:p>
                    <a:p>
                      <a:pPr algn="ctr"/>
                      <a:r>
                        <a:rPr lang="nl-BE" sz="1100" dirty="0" smtClean="0"/>
                        <a:t>0,60 </a:t>
                      </a:r>
                      <a:r>
                        <a:rPr lang="nl-BE" sz="1100" dirty="0" smtClean="0">
                          <a:solidFill>
                            <a:schemeClr val="tx1"/>
                          </a:solidFill>
                        </a:rPr>
                        <a:t>keer</a:t>
                      </a:r>
                      <a:r>
                        <a:rPr lang="nl-BE" sz="11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nl-BE" sz="1100" dirty="0" smtClean="0"/>
                        <a:t>(95% BI -0,41 tot -0,78)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6/296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395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Hypnoticum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r>
                        <a:rPr lang="nl-BE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N=21,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Z-drug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N=9, </a:t>
                      </a: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Chloormethiazole</a:t>
                      </a: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N=1, antihistaminicum N=1)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endParaRPr lang="nl-BE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B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Cognitieve OE (geheugenverlies, verwardheid, desoriëntatie)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OR = 4,78 (95% BI 1,47 tot 15,47)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10/712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DCDB"/>
                    </a:solidFill>
                  </a:tcPr>
                </a:tc>
              </a:tr>
              <a:tr h="24727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B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Psychomotore effecten (duizeligheid, evenwichtsverlies, vallen)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128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B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Residueel effect («</a:t>
                      </a:r>
                      <a:r>
                        <a:rPr kumimoji="0" lang="nl-B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hangover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» ochtendsedatie)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 smtClean="0"/>
                        <a:t>OR = 3,82 (95% BI 1,88 tot 7,80)</a:t>
                      </a:r>
                      <a:endParaRPr lang="nl-BE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7/829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B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1600" marR="0" lvl="0" indent="-10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Geen verschil tussen </a:t>
                      </a:r>
                      <a:r>
                        <a:rPr kumimoji="0" lang="nl-BE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benzoreceptoragonisten</a:t>
                      </a:r>
                      <a:r>
                        <a:rPr kumimoji="0" lang="nl-BE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en benzodiazepines voor het totaal aantal ongewenste effecten en evenmin voor ongewenste cognitieve of psychomotorische effecten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Meta-analyse; RCT =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randomised-controlled</a:t>
                      </a: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Gerandomiseerd gecontroleerd onderzoek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ZR = zelfrapportering; OE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= Ongewenste effecten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niet-significant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aantal gerandomiseerde en gecontroleerde studies (RCT); n = totaal aantal patiënten voor deze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nl-BE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 = effect</a:t>
                      </a:r>
                      <a:r>
                        <a:rPr lang="nl-BE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nl-BE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size</a:t>
                      </a:r>
                      <a:endParaRPr lang="nl-BE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39552" y="5733256"/>
            <a:ext cx="3888432" cy="523220"/>
          </a:xfrm>
          <a:prstGeom prst="rect">
            <a:avLst/>
          </a:prstGeom>
          <a:solidFill>
            <a:srgbClr val="D0D8E8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/>
              <a:t>Verbetering slaapkwaliteit</a:t>
            </a:r>
          </a:p>
          <a:p>
            <a:pPr algn="ctr"/>
            <a:r>
              <a:rPr lang="nl-BE" sz="1400" dirty="0" smtClean="0"/>
              <a:t>NNT=13 (95% BI 6,7 tot 69,2)</a:t>
            </a:r>
            <a:endParaRPr lang="nl-BE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716016" y="5733256"/>
            <a:ext cx="3888432" cy="523220"/>
          </a:xfrm>
          <a:prstGeom prst="rect">
            <a:avLst/>
          </a:prstGeom>
          <a:solidFill>
            <a:srgbClr val="F2DC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400" dirty="0" smtClean="0"/>
              <a:t>Ongewenst effect</a:t>
            </a:r>
          </a:p>
          <a:p>
            <a:pPr algn="ctr"/>
            <a:r>
              <a:rPr lang="nl-BE" sz="1400" dirty="0" smtClean="0"/>
              <a:t>NNH=6 (95% BI 4,7 tot 7,1)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Z-drugs</a:t>
            </a:r>
            <a:endParaRPr lang="nl-BE" dirty="0"/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1200" cap="none" spc="0" normalizeH="0" baseline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6372036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900" i="1" dirty="0" err="1" smtClean="0">
                <a:latin typeface="+mj-lt"/>
              </a:rPr>
              <a:t>Dundar</a:t>
            </a:r>
            <a:r>
              <a:rPr lang="nl-BE" sz="900" i="1" dirty="0" smtClean="0">
                <a:latin typeface="+mj-lt"/>
              </a:rPr>
              <a:t> 2004, </a:t>
            </a:r>
            <a:r>
              <a:rPr lang="nl-BE" sz="900" i="1" dirty="0" err="1" smtClean="0">
                <a:latin typeface="+mj-lt"/>
              </a:rPr>
              <a:t>Carson</a:t>
            </a:r>
            <a:r>
              <a:rPr lang="nl-BE" sz="900" i="1" dirty="0" smtClean="0">
                <a:latin typeface="+mj-lt"/>
              </a:rPr>
              <a:t> 2008, </a:t>
            </a:r>
            <a:r>
              <a:rPr lang="nl-BE" sz="900" i="1" dirty="0" err="1" smtClean="0">
                <a:latin typeface="+mj-lt"/>
              </a:rPr>
              <a:t>Lareb</a:t>
            </a:r>
            <a:r>
              <a:rPr lang="nl-BE" sz="900" i="1" dirty="0" smtClean="0">
                <a:latin typeface="+mj-lt"/>
              </a:rPr>
              <a:t> 2008, LRP 2000, </a:t>
            </a:r>
          </a:p>
          <a:p>
            <a:pPr eaLnBrk="0" hangingPunct="0"/>
            <a:r>
              <a:rPr lang="en-US" sz="900" i="1" dirty="0" err="1" smtClean="0">
                <a:latin typeface="+mj-lt"/>
                <a:cs typeface="Arial" pitchFamily="34" charset="0"/>
              </a:rPr>
              <a:t>Kripke</a:t>
            </a:r>
            <a:r>
              <a:rPr lang="en-US" sz="900" i="1" dirty="0" smtClean="0">
                <a:latin typeface="+mj-lt"/>
                <a:cs typeface="Arial" pitchFamily="34" charset="0"/>
              </a:rPr>
              <a:t> 2008, </a:t>
            </a:r>
            <a:r>
              <a:rPr lang="en-US" sz="900" i="1" dirty="0" err="1" smtClean="0">
                <a:latin typeface="+mj-lt"/>
                <a:cs typeface="Arial" pitchFamily="34" charset="0"/>
              </a:rPr>
              <a:t>Kripke</a:t>
            </a:r>
            <a:r>
              <a:rPr lang="en-US" sz="900" i="1" dirty="0" smtClean="0">
                <a:latin typeface="+mj-lt"/>
                <a:cs typeface="Arial" pitchFamily="34" charset="0"/>
              </a:rPr>
              <a:t> 2007, </a:t>
            </a:r>
            <a:r>
              <a:rPr lang="nl-BE" sz="900" i="1" dirty="0" err="1" smtClean="0">
                <a:latin typeface="+mj-lt"/>
                <a:cs typeface="Arial" pitchFamily="34" charset="0"/>
              </a:rPr>
              <a:t>Joya</a:t>
            </a:r>
            <a:r>
              <a:rPr lang="nl-BE" sz="900" i="1" dirty="0" smtClean="0">
                <a:latin typeface="+mj-lt"/>
                <a:cs typeface="Arial" pitchFamily="34" charset="0"/>
              </a:rPr>
              <a:t> 2009</a:t>
            </a:r>
            <a:endParaRPr lang="nl-BE" sz="900" i="1" dirty="0" smtClean="0">
              <a:latin typeface="+mj-lt"/>
            </a:endParaRPr>
          </a:p>
        </p:txBody>
      </p:sp>
      <p:sp>
        <p:nvSpPr>
          <p:cNvPr id="6" name="Rectangle à coins arrondis 6"/>
          <p:cNvSpPr/>
          <p:nvPr/>
        </p:nvSpPr>
        <p:spPr>
          <a:xfrm>
            <a:off x="251520" y="764704"/>
            <a:ext cx="8640960" cy="72008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Alternatief voor </a:t>
            </a:r>
            <a:r>
              <a:rPr lang="nl-BE" sz="2600" dirty="0" err="1" smtClean="0">
                <a:solidFill>
                  <a:srgbClr val="688F63"/>
                </a:solidFill>
                <a:latin typeface="Calibri" pitchFamily="34" charset="0"/>
              </a:rPr>
              <a:t>benzodiazepines</a:t>
            </a: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7" name="Rectangle à coins arrondis 7"/>
          <p:cNvSpPr/>
          <p:nvPr/>
        </p:nvSpPr>
        <p:spPr>
          <a:xfrm>
            <a:off x="683568" y="1700808"/>
            <a:ext cx="7704856" cy="4608512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Werkzaamheid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Geen meerwaarde</a:t>
            </a:r>
          </a:p>
          <a:p>
            <a:pPr algn="ctr"/>
            <a:endParaRPr lang="nl-BE" sz="800" dirty="0" smtClean="0">
              <a:solidFill>
                <a:schemeClr val="tx1"/>
              </a:solidFill>
            </a:endParaRPr>
          </a:p>
          <a:p>
            <a:pPr algn="ctr"/>
            <a:r>
              <a:rPr lang="nl-B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Veiligheid </a:t>
            </a:r>
          </a:p>
          <a:p>
            <a:pPr algn="ctr"/>
            <a:endParaRPr lang="nl-BE" dirty="0" smtClean="0">
              <a:solidFill>
                <a:schemeClr val="tx1"/>
              </a:solidFill>
            </a:endParaRPr>
          </a:p>
          <a:p>
            <a:pPr algn="ctr"/>
            <a:endParaRPr lang="nl-BE" dirty="0" smtClean="0">
              <a:solidFill>
                <a:schemeClr val="tx1"/>
              </a:solidFill>
            </a:endParaRPr>
          </a:p>
          <a:p>
            <a:pPr algn="ctr"/>
            <a:endParaRPr lang="nl-BE" dirty="0" smtClean="0">
              <a:solidFill>
                <a:schemeClr val="tx1"/>
              </a:solidFill>
            </a:endParaRPr>
          </a:p>
          <a:p>
            <a:pPr algn="ctr"/>
            <a:endParaRPr lang="nl-BE" sz="800" dirty="0" smtClean="0">
              <a:solidFill>
                <a:schemeClr val="tx1"/>
              </a:solidFill>
            </a:endParaRPr>
          </a:p>
          <a:p>
            <a:pPr algn="ctr"/>
            <a:endParaRPr lang="nl-BE" sz="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Observaties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Hallucinaties, parasomnieën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Afhankelijkheid of misbruik</a:t>
            </a:r>
          </a:p>
          <a:p>
            <a:pPr algn="ctr"/>
            <a:r>
              <a:rPr lang="nl-BE" sz="1400" dirty="0" smtClean="0">
                <a:solidFill>
                  <a:schemeClr val="tx1"/>
                </a:solidFill>
              </a:rPr>
              <a:t>bij psychiatrische aandoening of voorgeschiedenis van alcohol- en geneesmiddelengebruik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Verkeersongevallen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Ontwenningsverschijnselen</a:t>
            </a:r>
          </a:p>
          <a:p>
            <a:pPr algn="ctr"/>
            <a:endParaRPr lang="nl-BE" sz="800" dirty="0" smtClean="0">
              <a:solidFill>
                <a:schemeClr val="tx1"/>
              </a:solidFill>
            </a:endParaRP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Gegevens die bijkomend onderzoek vereisen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  <a:latin typeface="Calibri"/>
              </a:rPr>
              <a:t>↗ risico kanker, depressie, infecties</a:t>
            </a:r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259632" y="2924944"/>
            <a:ext cx="3231976" cy="78370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Beter?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Geen overtuigend bewijs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634483" y="2901702"/>
            <a:ext cx="3231976" cy="78370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Hangover en rebound ?</a:t>
            </a:r>
          </a:p>
          <a:p>
            <a:pPr algn="ctr"/>
            <a:r>
              <a:rPr lang="nl-BE" dirty="0" smtClean="0">
                <a:solidFill>
                  <a:schemeClr val="tx1"/>
                </a:solidFill>
              </a:rPr>
              <a:t>Tegenstrijdige gegevens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251520" y="980728"/>
          <a:ext cx="8640960" cy="541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53"/>
                <a:gridCol w="706517"/>
                <a:gridCol w="2590563"/>
                <a:gridCol w="2423363"/>
                <a:gridCol w="72246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Zolpidem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Nitrazépam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(long)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noProof="0" dirty="0" smtClean="0">
                          <a:latin typeface="+mn-lt"/>
                        </a:rPr>
                        <a:t>Temps endormissement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noProof="0" dirty="0" smtClean="0">
                          <a:latin typeface="+mn-lt"/>
                        </a:rPr>
                        <a:t>Durée totale sommeil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noProof="0" dirty="0" err="1" smtClean="0">
                          <a:latin typeface="+mn-lt"/>
                        </a:rPr>
                        <a:t>Alertheid</a:t>
                      </a:r>
                      <a:r>
                        <a:rPr lang="fr-BE" sz="1100" b="0" noProof="0" dirty="0" smtClean="0">
                          <a:latin typeface="+mn-lt"/>
                        </a:rPr>
                        <a:t> </a:t>
                      </a:r>
                      <a:r>
                        <a:rPr lang="fr-BE" sz="1100" b="0" noProof="0" dirty="0" err="1" smtClean="0">
                          <a:latin typeface="+mn-lt"/>
                        </a:rPr>
                        <a:t>overdag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2/278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Patiënten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die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herhaaldelijk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wakker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worden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zolpidem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Rebound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effect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NV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2/278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EI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6441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Lormétazépam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1mg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j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Temps endormissement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lormétazépam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1/54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Alertheid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overdag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NV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Rebound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effect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NV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EI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848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Nitrazépam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(long)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7.5mg vs 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5mg vs 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7.5 ou 15mg vs 5 ou 10mg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1-6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Total  8/658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Temps endormissement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Durée totale sommeil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N=6 NS</a:t>
                      </a:r>
                    </a:p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N=1 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zopiclone</a:t>
                      </a:r>
                      <a:r>
                        <a:rPr lang="fr-FR" sz="1100" b="0" noProof="0" dirty="0" smtClean="0">
                          <a:latin typeface="+mn-lt"/>
                        </a:rPr>
                        <a:t> 7.5 vs nitra 5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Nombre réveils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Alertheid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bij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het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wakker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worden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N=1 faveur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zopiclone</a:t>
                      </a:r>
                      <a:endParaRPr lang="fr-FR" sz="11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baseline="0" noProof="0" dirty="0" smtClean="0">
                          <a:latin typeface="+mn-lt"/>
                        </a:rPr>
                        <a:t>N=1 </a:t>
                      </a:r>
                      <a:r>
                        <a:rPr lang="fr-FR" sz="1100" b="0" noProof="0" dirty="0" smtClean="0">
                          <a:latin typeface="+mn-lt"/>
                        </a:rPr>
                        <a:t>NV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Vigilance diurne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N=4 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zopiclone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968">
                <a:tc gridSpan="5">
                  <a:txBody>
                    <a:bodyPr/>
                    <a:lstStyle/>
                    <a:p>
                      <a:pPr marL="101600" marR="0" lvl="0" indent="-101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Opmerking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Reporting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bias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eindpunten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selectieve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wijze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gerapporteerd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en de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meeste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worden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subjectieve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wijze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geëvalueerd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36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EI = effets indésirables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NV = niet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vermeld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 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d’essais cliniques randomisés contrôlés (RCT); 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Z-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drugs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vs benzodiazepines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65825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900" i="1" dirty="0" err="1" smtClean="0">
                <a:latin typeface="Calibri" pitchFamily="34" charset="0"/>
                <a:cs typeface="Arial" pitchFamily="34" charset="0"/>
              </a:rPr>
              <a:t>Dundar</a:t>
            </a:r>
            <a:r>
              <a:rPr lang="de-DE" sz="900" i="1" dirty="0" smtClean="0">
                <a:latin typeface="Calibri" pitchFamily="34" charset="0"/>
                <a:cs typeface="Arial" pitchFamily="34" charset="0"/>
              </a:rPr>
              <a:t> 2004</a:t>
            </a:r>
            <a:endParaRPr lang="nl-BE" sz="900" i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251520" y="925360"/>
          <a:ext cx="8640960" cy="531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053"/>
                <a:gridCol w="706517"/>
                <a:gridCol w="1979450"/>
                <a:gridCol w="3034476"/>
                <a:gridCol w="72246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fr-FR" sz="1100" b="1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Zolpidem 10-20mg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Flurazépam (long) 30mg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fr-FR" sz="1100" b="0" kern="1200" baseline="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sem</a:t>
                      </a: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smtClean="0">
                          <a:latin typeface="+mn-lt"/>
                        </a:rPr>
                        <a:t>Qualité sommeil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smtClean="0">
                          <a:latin typeface="+mn-lt"/>
                        </a:rPr>
                        <a:t>Faveur zolpidem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1/52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smtClean="0">
                          <a:latin typeface="+mn-lt"/>
                        </a:rPr>
                        <a:t>Temps endormissement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zolpidem</a:t>
                      </a:r>
                      <a:endParaRPr lang="fr-FR" sz="1100" b="0" noProof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Geen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statistische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test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smtClean="0">
                          <a:latin typeface="+mn-lt"/>
                        </a:rPr>
                        <a:t>EI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smtClean="0">
                          <a:latin typeface="+mn-lt"/>
                        </a:rPr>
                        <a:t>Défaveur zolpidem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Effet résiduel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Rebond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smtClean="0">
                          <a:latin typeface="+mn-lt"/>
                        </a:rPr>
                        <a:t>NM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Zolpidem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Triazolam (court)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sem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 Total 4/602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smtClean="0">
                          <a:latin typeface="+mn-lt"/>
                        </a:rPr>
                        <a:t>Durée totale sommeil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zolpidem</a:t>
                      </a:r>
                      <a:r>
                        <a:rPr lang="fr-FR" sz="1100" b="0" noProof="0" dirty="0" smtClean="0">
                          <a:latin typeface="+mn-lt"/>
                        </a:rPr>
                        <a:t> 5mg vs tria 0.125mg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Geen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statistische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test</a:t>
                      </a:r>
                      <a:endParaRPr lang="fr-FR" sz="1100" b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Pertinence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clinique douteuse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1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Temps endormissement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Qualité sommeil (AR)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(N=1), temps endormissement, durée totale sommeil, WASO, , efficacité sommeil (N=1)</a:t>
                      </a:r>
                      <a:endParaRPr lang="fr-FR" sz="1100" b="0" noProof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smtClean="0">
                          <a:latin typeface="+mn-lt"/>
                        </a:rPr>
                        <a:t>Zolpidem 10mg vs tria 0.25mg 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2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Durée totale sommeil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zolpidem</a:t>
                      </a:r>
                      <a:r>
                        <a:rPr lang="fr-FR" sz="1100" b="0" noProof="0" dirty="0" smtClean="0">
                          <a:latin typeface="+mn-lt"/>
                        </a:rPr>
                        <a:t> 10mg vs tria 0.5mg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Geen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statistische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test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1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Effet résiduel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Zolpidem 10mg vs tria 0.25mg NS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Rebond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Faveur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zolpidem</a:t>
                      </a:r>
                      <a:r>
                        <a:rPr lang="fr-FR" sz="1100" b="0" noProof="0" dirty="0" smtClean="0">
                          <a:latin typeface="+mn-lt"/>
                        </a:rPr>
                        <a:t> 5-10mg vs tria 0.25-0.5mg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Geen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statistische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test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smtClean="0">
                          <a:latin typeface="+mn-lt"/>
                        </a:rPr>
                        <a:t>3</a:t>
                      </a: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36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Efficacité du sommeil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mesurée par index d’efficacité du sommeil (IES) = nombre d’heures de sommeil efficace divisé par nombre d’heures passées au lit, multiplié par 100.  Efficacité généralement considérée comme suffisante pour IES = 80-90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wake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sleep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(durée des réveils après endormissement);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 = auto-rapport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EI = effets indésirables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NM = non-mentionné; 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d’essais cliniques randomisés contrôlés (RCT); 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Z-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drugs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vs benzodiazepines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i="1" dirty="0" smtClean="0">
                <a:latin typeface="Calibri" pitchFamily="34" charset="0"/>
                <a:cs typeface="Arial" pitchFamily="34" charset="0"/>
              </a:rPr>
              <a:t>Carson 2008</a:t>
            </a:r>
            <a:endParaRPr lang="nl-BE" sz="900" i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251518" y="1124744"/>
          <a:ext cx="8640961" cy="490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76249"/>
                <a:gridCol w="1577914"/>
                <a:gridCol w="3936142"/>
                <a:gridCol w="72246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6441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Flurazépam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(long)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7-24 j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Efficacité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gunste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zopiclon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 van de 5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gerapporteerde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N=4 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verschil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5/236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Effet résiduel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Faveur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3.75mg vs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flura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 si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7.5 à 15mg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Rebond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Faveur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flura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30mg vs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7.5mg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(court)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Efficacité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4/1733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Effet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résiduel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Faveur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0.25mg vs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</a:t>
                      </a: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7.5mg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Rebond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N=1 faveur </a:t>
                      </a:r>
                      <a:r>
                        <a:rPr lang="fr-FR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N=1 NS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7.5mg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Nitrazépam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(long) 5mg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1-2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Efficacité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2/193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Effet résiduel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N=1 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N=1 faveur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zopiclone</a:t>
                      </a:r>
                      <a:r>
                        <a:rPr lang="fr-FR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(chiffres NM)</a:t>
                      </a:r>
                      <a:endParaRPr lang="fr-FR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Rebond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Zaléplone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Triazolam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(court)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2-14 j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Efficacité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2/172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EI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Effet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résiduel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Rebond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36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EI = effets indésirables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NM = non-mentionné; 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d’essais cliniques randomisés contrôlés (RCT); 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Z-</a:t>
            </a:r>
            <a:r>
              <a:rPr kumimoji="0" lang="fr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drugs</a:t>
            </a:r>
            <a:r>
              <a:rPr kumimoji="0" lang="fr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vs benzodiazepines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1560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i="1" dirty="0" smtClean="0">
                <a:latin typeface="Calibri" pitchFamily="34" charset="0"/>
                <a:cs typeface="Arial" pitchFamily="34" charset="0"/>
              </a:rPr>
              <a:t>Carson 2008</a:t>
            </a:r>
            <a:endParaRPr lang="nl-BE" sz="900" i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Z-drugs – Effets indésirables</a:t>
            </a:r>
            <a:endParaRPr kumimoji="0" lang="fr-BE" sz="4400" b="0" i="0" u="none" strike="noStrike" kern="1200" cap="none" spc="0" normalizeH="0" baseline="0" noProof="0" dirty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165304"/>
            <a:ext cx="617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 i="1" dirty="0" err="1" smtClean="0">
                <a:latin typeface="Calibri" pitchFamily="34" charset="0"/>
                <a:cs typeface="Arial" pitchFamily="34" charset="0"/>
              </a:rPr>
              <a:t>Kripke</a:t>
            </a:r>
            <a:r>
              <a:rPr lang="en-US" sz="900" i="1" dirty="0" smtClean="0">
                <a:latin typeface="Calibri" pitchFamily="34" charset="0"/>
                <a:cs typeface="Arial" pitchFamily="34" charset="0"/>
              </a:rPr>
              <a:t> DF. Possibility that certain hypnotics might cause cancer in skin. J Sleep Res 2008;17:245-250</a:t>
            </a:r>
          </a:p>
          <a:p>
            <a:pPr eaLnBrk="0" hangingPunct="0"/>
            <a:r>
              <a:rPr lang="en-US" sz="900" i="1" dirty="0" err="1" smtClean="0">
                <a:latin typeface="Calibri" pitchFamily="34" charset="0"/>
                <a:cs typeface="Arial" pitchFamily="34" charset="0"/>
              </a:rPr>
              <a:t>Kripke</a:t>
            </a:r>
            <a:r>
              <a:rPr lang="en-US" sz="900" i="1" dirty="0" smtClean="0">
                <a:latin typeface="Calibri" pitchFamily="34" charset="0"/>
                <a:cs typeface="Arial" pitchFamily="34" charset="0"/>
              </a:rPr>
              <a:t> DF. Greater incidence of depression with hypnotic use than placebo. BMC Psychiatry 2007;7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Joya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FL,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Kripke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DF,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Loving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RT et al. Meta-analyses of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hypnotics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infections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eszopiclone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ramelteon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zaleplon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, and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zolpidem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. J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Clin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Sleep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2009;5:377-383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1268760"/>
            <a:ext cx="82296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600" b="1" dirty="0" err="1" smtClean="0">
                <a:latin typeface="+mn-lt"/>
              </a:rPr>
              <a:t>Risico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kanker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smtClean="0">
                <a:latin typeface="Calibri"/>
              </a:rPr>
              <a:t>↗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400" dirty="0" smtClean="0">
                <a:latin typeface="Calibri"/>
              </a:rPr>
              <a:t>	Z-</a:t>
            </a:r>
            <a:r>
              <a:rPr lang="fr-FR" sz="1400" dirty="0" err="1" smtClean="0">
                <a:latin typeface="Calibri"/>
              </a:rPr>
              <a:t>drugs</a:t>
            </a:r>
            <a:r>
              <a:rPr lang="fr-FR" sz="1400" dirty="0" smtClean="0">
                <a:latin typeface="Calibri"/>
              </a:rPr>
              <a:t> (n=6190) vs placebo (n=2535), </a:t>
            </a:r>
            <a:r>
              <a:rPr lang="fr-FR" sz="1400" dirty="0" err="1" smtClean="0">
                <a:latin typeface="Calibri"/>
              </a:rPr>
              <a:t>RCT’s</a:t>
            </a:r>
            <a:r>
              <a:rPr lang="fr-FR" sz="1400" dirty="0" smtClean="0">
                <a:latin typeface="Calibri"/>
              </a:rPr>
              <a:t> max 6 </a:t>
            </a:r>
            <a:r>
              <a:rPr lang="fr-FR" sz="1400" dirty="0" err="1" smtClean="0">
                <a:latin typeface="Calibri"/>
              </a:rPr>
              <a:t>mnd</a:t>
            </a:r>
            <a:r>
              <a:rPr lang="fr-FR" sz="1400" dirty="0" smtClean="0">
                <a:latin typeface="Calibri"/>
              </a:rPr>
              <a:t>, </a:t>
            </a:r>
            <a:r>
              <a:rPr lang="fr-FR" sz="1400" dirty="0" err="1" smtClean="0">
                <a:latin typeface="Calibri"/>
              </a:rPr>
              <a:t>secundaire</a:t>
            </a:r>
            <a:r>
              <a:rPr lang="fr-FR" sz="1400" dirty="0" smtClean="0">
                <a:latin typeface="Calibri"/>
              </a:rPr>
              <a:t> analyse FDA-</a:t>
            </a:r>
            <a:r>
              <a:rPr lang="fr-FR" sz="1400" dirty="0" err="1" smtClean="0">
                <a:latin typeface="Calibri"/>
              </a:rPr>
              <a:t>gegevens</a:t>
            </a:r>
            <a:endParaRPr lang="fr-FR" sz="1400" dirty="0" smtClean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8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nieuwe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gevallen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van 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huidkanker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(z-</a:t>
            </a: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drugs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vs 0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sz="1400" dirty="0" smtClean="0">
                <a:latin typeface="Calibri"/>
              </a:rPr>
              <a:t>		4 </a:t>
            </a:r>
            <a:r>
              <a:rPr lang="fr-FR" sz="1400" dirty="0" err="1" smtClean="0">
                <a:latin typeface="Calibri"/>
              </a:rPr>
              <a:t>patiënten</a:t>
            </a:r>
            <a:r>
              <a:rPr lang="fr-FR" sz="1400" dirty="0" smtClean="0">
                <a:latin typeface="Calibri"/>
              </a:rPr>
              <a:t> met </a:t>
            </a:r>
            <a:r>
              <a:rPr lang="fr-FR" sz="1400" dirty="0" err="1" smtClean="0">
                <a:latin typeface="Calibri"/>
              </a:rPr>
              <a:t>tumor</a:t>
            </a:r>
            <a:r>
              <a:rPr lang="fr-FR" sz="1400" dirty="0" smtClean="0">
                <a:latin typeface="Calibri"/>
              </a:rPr>
              <a:t> met </a:t>
            </a:r>
            <a:r>
              <a:rPr lang="fr-FR" sz="1400" dirty="0" err="1" smtClean="0">
                <a:latin typeface="Calibri"/>
              </a:rPr>
              <a:t>onduidelijke</a:t>
            </a:r>
            <a:r>
              <a:rPr lang="fr-FR" sz="1400" dirty="0" smtClean="0">
                <a:latin typeface="Calibri"/>
              </a:rPr>
              <a:t> </a:t>
            </a:r>
            <a:r>
              <a:rPr lang="fr-FR" sz="1400" dirty="0" err="1" smtClean="0">
                <a:latin typeface="Calibri"/>
              </a:rPr>
              <a:t>maligniteit</a:t>
            </a:r>
            <a:r>
              <a:rPr lang="fr-FR" sz="1400" dirty="0" smtClean="0">
                <a:latin typeface="Calibri"/>
              </a:rPr>
              <a:t> (z-</a:t>
            </a:r>
            <a:r>
              <a:rPr lang="fr-FR" sz="1400" dirty="0" err="1" smtClean="0">
                <a:latin typeface="Calibri"/>
              </a:rPr>
              <a:t>drugs</a:t>
            </a:r>
            <a:r>
              <a:rPr lang="fr-FR" sz="1400" dirty="0" smtClean="0">
                <a:latin typeface="Calibri"/>
              </a:rPr>
              <a:t>) vs 0 patient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fr-FR" sz="1600" b="1" dirty="0" err="1" smtClean="0">
                <a:latin typeface="+mn-lt"/>
              </a:rPr>
              <a:t>Risico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depressie</a:t>
            </a:r>
            <a:r>
              <a:rPr lang="fr-FR" sz="1600" b="1" dirty="0" smtClean="0">
                <a:latin typeface="+mn-lt"/>
              </a:rPr>
              <a:t> ↗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Z-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drugs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ramelteon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(n=5535) vs placebo (n=2318),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RCT’s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secundaire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analyse 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		2,0%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nieuwe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gevallen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depressie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hypnoticum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 vs 0,9%      </a:t>
            </a:r>
            <a:r>
              <a:rPr lang="fr-BE" sz="1400" dirty="0" smtClean="0">
                <a:solidFill>
                  <a:prstClr val="black"/>
                </a:solidFill>
                <a:latin typeface="Calibri"/>
              </a:rPr>
              <a:t>RR=2,1 (95% BI 1,3 </a:t>
            </a:r>
            <a:r>
              <a:rPr lang="fr-BE" sz="1400" dirty="0" err="1" smtClean="0">
                <a:solidFill>
                  <a:prstClr val="black"/>
                </a:solidFill>
                <a:latin typeface="Calibri"/>
              </a:rPr>
              <a:t>tot</a:t>
            </a:r>
            <a:r>
              <a:rPr lang="fr-BE" sz="1400" dirty="0" smtClean="0">
                <a:solidFill>
                  <a:prstClr val="black"/>
                </a:solidFill>
                <a:latin typeface="Calibri"/>
              </a:rPr>
              <a:t> 3,3)</a:t>
            </a:r>
            <a:endParaRPr lang="fr-FR" sz="14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fr-FR" sz="1600" b="1" dirty="0" err="1" smtClean="0">
                <a:solidFill>
                  <a:prstClr val="black"/>
                </a:solidFill>
                <a:latin typeface="Calibri"/>
              </a:rPr>
              <a:t>Risico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600" b="1" dirty="0" err="1" smtClean="0">
                <a:solidFill>
                  <a:prstClr val="black"/>
                </a:solidFill>
                <a:latin typeface="Calibri"/>
              </a:rPr>
              <a:t>infecties</a:t>
            </a:r>
            <a:r>
              <a:rPr lang="fr-FR" sz="1600" b="1" dirty="0" smtClean="0">
                <a:solidFill>
                  <a:prstClr val="black"/>
                </a:solidFill>
                <a:latin typeface="Calibri"/>
              </a:rPr>
              <a:t> ↗</a:t>
            </a:r>
          </a:p>
          <a:p>
            <a:pPr marL="342900" lvl="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Z-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drugs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(n=8828) vs placebo (n=4383),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RCT’s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gemiddelde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duur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1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maand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secundaire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analyse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		1 op 15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gebruikers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meldt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een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infectie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(z-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drugs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 vs 1 sur 22      </a:t>
            </a:r>
            <a:r>
              <a:rPr lang="fr-BE" sz="1400" dirty="0" smtClean="0">
                <a:solidFill>
                  <a:prstClr val="black"/>
                </a:solidFill>
                <a:latin typeface="Calibri"/>
              </a:rPr>
              <a:t>RR=1,44 (95% BI 1,25 </a:t>
            </a:r>
            <a:r>
              <a:rPr lang="fr-BE" sz="1400" dirty="0" err="1" smtClean="0">
                <a:solidFill>
                  <a:prstClr val="black"/>
                </a:solidFill>
                <a:latin typeface="Calibri"/>
              </a:rPr>
              <a:t>tot</a:t>
            </a:r>
            <a:r>
              <a:rPr lang="fr-BE" sz="1400" dirty="0" smtClean="0">
                <a:solidFill>
                  <a:prstClr val="black"/>
                </a:solidFill>
                <a:latin typeface="Calibri"/>
              </a:rPr>
              <a:t> 1,64)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endParaRPr lang="fr-BE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fr-BE" sz="16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 </a:t>
            </a:r>
            <a:r>
              <a:rPr lang="fr-BE" sz="1600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Bijkomend</a:t>
            </a:r>
            <a:r>
              <a:rPr lang="fr-BE" sz="16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fr-BE" sz="1600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onderzoek</a:t>
            </a:r>
            <a:r>
              <a:rPr lang="fr-BE" sz="1600" b="1" dirty="0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 </a:t>
            </a:r>
            <a:r>
              <a:rPr lang="fr-BE" sz="1600" b="1" dirty="0" err="1" smtClean="0">
                <a:solidFill>
                  <a:prstClr val="black"/>
                </a:solidFill>
                <a:latin typeface="Calibri"/>
                <a:sym typeface="Wingdings" pitchFamily="2" charset="2"/>
              </a:rPr>
              <a:t>noodzakelijk</a:t>
            </a:r>
            <a:endParaRPr lang="fr-FR" sz="1600" b="1" dirty="0" smtClean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600" dirty="0" smtClean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Andere producten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6488668"/>
            <a:ext cx="627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Transparantiefiche “De aanpak van slapeloosheid” februari 2010</a:t>
            </a:r>
          </a:p>
          <a:p>
            <a:pPr eaLnBrk="0" hangingPunct="0"/>
            <a:endParaRPr lang="nl-BE" sz="900" i="1" dirty="0">
              <a:solidFill>
                <a:srgbClr val="FF0000"/>
              </a:solidFill>
            </a:endParaRPr>
          </a:p>
        </p:txBody>
      </p:sp>
      <p:sp>
        <p:nvSpPr>
          <p:cNvPr id="6" name="Rectangle à coins arrondis 7"/>
          <p:cNvSpPr/>
          <p:nvPr/>
        </p:nvSpPr>
        <p:spPr>
          <a:xfrm>
            <a:off x="467544" y="764704"/>
            <a:ext cx="8424936" cy="56886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nl-BE" b="1" dirty="0" err="1" smtClean="0">
                <a:solidFill>
                  <a:schemeClr val="tx1"/>
                </a:solidFill>
              </a:rPr>
              <a:t>Melatonine</a:t>
            </a:r>
            <a:endParaRPr lang="nl-BE" b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Vertraagde vrijstelling bij primaire insomnia bij ouderen is werkzaam, maar 	beperkt 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Blijkt veilig bij kortdurend gebruik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Niets bekend over werkzaamheid/veiligheid op lange termijn (afhankelijkheid?)</a:t>
            </a:r>
          </a:p>
          <a:p>
            <a:pPr algn="just"/>
            <a:endParaRPr lang="nl-BE" sz="800" dirty="0" smtClean="0">
              <a:solidFill>
                <a:schemeClr val="tx1"/>
              </a:solidFill>
            </a:endParaRPr>
          </a:p>
          <a:p>
            <a:pPr algn="just"/>
            <a:r>
              <a:rPr lang="nl-BE" b="1" dirty="0" smtClean="0">
                <a:solidFill>
                  <a:schemeClr val="tx1"/>
                </a:solidFill>
              </a:rPr>
              <a:t>Antidepressiva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Nauwelijks evidentie bij primaire </a:t>
            </a:r>
            <a:r>
              <a:rPr lang="nl-BE" dirty="0" err="1" smtClean="0">
                <a:solidFill>
                  <a:schemeClr val="tx1"/>
                </a:solidFill>
              </a:rPr>
              <a:t>insomnia</a:t>
            </a:r>
            <a:endParaRPr lang="nl-BE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Eventueel bij depressie</a:t>
            </a:r>
          </a:p>
          <a:p>
            <a:pPr algn="just"/>
            <a:endParaRPr lang="nl-BE" sz="800" dirty="0" smtClean="0">
              <a:solidFill>
                <a:schemeClr val="tx1"/>
              </a:solidFill>
            </a:endParaRPr>
          </a:p>
          <a:p>
            <a:pPr algn="just"/>
            <a:r>
              <a:rPr lang="nl-BE" b="1" dirty="0" smtClean="0">
                <a:solidFill>
                  <a:schemeClr val="tx1"/>
                </a:solidFill>
              </a:rPr>
              <a:t>Antipsychotica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Niet aangeraden</a:t>
            </a:r>
          </a:p>
          <a:p>
            <a:pPr algn="just"/>
            <a:endParaRPr lang="nl-BE" sz="800" dirty="0" smtClean="0">
              <a:solidFill>
                <a:schemeClr val="tx1"/>
              </a:solidFill>
            </a:endParaRPr>
          </a:p>
          <a:p>
            <a:pPr algn="just"/>
            <a:r>
              <a:rPr lang="nl-BE" b="1" dirty="0" smtClean="0">
                <a:solidFill>
                  <a:schemeClr val="tx1"/>
                </a:solidFill>
              </a:rPr>
              <a:t>Valeriaan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Meest onderzochte plant: tegenstrijdige resultaten 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</a:rPr>
              <a:t>	</a:t>
            </a:r>
            <a:r>
              <a:rPr lang="nl-BE" dirty="0" err="1" smtClean="0">
                <a:solidFill>
                  <a:schemeClr val="tx1"/>
                </a:solidFill>
              </a:rPr>
              <a:t>Cave</a:t>
            </a:r>
            <a:r>
              <a:rPr lang="nl-BE" dirty="0" smtClean="0">
                <a:solidFill>
                  <a:schemeClr val="tx1"/>
                </a:solidFill>
              </a:rPr>
              <a:t>: wortelextract mogelijk toxisch</a:t>
            </a:r>
          </a:p>
          <a:p>
            <a:pPr algn="just"/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         R/ geregistreerd</a:t>
            </a:r>
          </a:p>
          <a:p>
            <a:pPr algn="just"/>
            <a:endParaRPr lang="nl-BE" sz="8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just"/>
            <a:r>
              <a:rPr lang="nl-BE" b="1" dirty="0" smtClean="0">
                <a:solidFill>
                  <a:schemeClr val="tx1"/>
                </a:solidFill>
                <a:sym typeface="Wingdings" pitchFamily="2" charset="2"/>
              </a:rPr>
              <a:t>Sederende antihistaminica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	Beperkt bewijs voor werkzaamheid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nl-BE" dirty="0" err="1" smtClean="0">
                <a:solidFill>
                  <a:schemeClr val="tx1"/>
                </a:solidFill>
                <a:sym typeface="Wingdings" pitchFamily="2" charset="2"/>
              </a:rPr>
              <a:t>Anticholinerge</a:t>
            </a:r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 effecten, slaperigheid en sufheid ! Ouderen 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nl-BE" dirty="0" err="1" smtClean="0">
                <a:solidFill>
                  <a:schemeClr val="tx1"/>
                </a:solidFill>
                <a:sym typeface="Wingdings" pitchFamily="2" charset="2"/>
              </a:rPr>
              <a:t>Difenhydramine</a:t>
            </a:r>
            <a:r>
              <a:rPr lang="nl-BE" dirty="0" smtClean="0">
                <a:solidFill>
                  <a:schemeClr val="tx1"/>
                </a:solidFill>
                <a:sym typeface="Wingdings" pitchFamily="2" charset="2"/>
              </a:rPr>
              <a:t> indicatie slapeloosheid bijsluiter </a:t>
            </a:r>
          </a:p>
          <a:p>
            <a:pPr algn="just">
              <a:tabLst>
                <a:tab pos="361950" algn="l"/>
              </a:tabLst>
            </a:pPr>
            <a:endParaRPr lang="nl-BE" sz="1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251521" y="836712"/>
          <a:ext cx="8640960" cy="576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87"/>
                <a:gridCol w="798744"/>
                <a:gridCol w="621586"/>
                <a:gridCol w="679009"/>
                <a:gridCol w="2414255"/>
                <a:gridCol w="2037028"/>
                <a:gridCol w="492851"/>
              </a:tblGrid>
              <a:tr h="3506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1087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Mélatonine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lib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normale ou prolongée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 court terme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BE" sz="1100" dirty="0" smtClean="0"/>
                        <a:t>Insomnie primaire</a:t>
                      </a:r>
                      <a:endParaRPr lang="fr-BE" sz="1100" dirty="0"/>
                    </a:p>
                  </a:txBody>
                  <a:tcPr marL="36000" marR="36000" marT="36000" marB="3600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Adultes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Temps endormissement (PSG)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65 ans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Temps </a:t>
                      </a:r>
                      <a:r>
                        <a:rPr lang="fr-FR" sz="1100" b="0" noProof="0" dirty="0" smtClean="0">
                          <a:latin typeface="+mn-lt"/>
                        </a:rPr>
                        <a:t>endormissement (PSG)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2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EI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127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Mélatonine 2mg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lib prolongée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Traitement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Âge moyen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 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Insomnie primaire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Qualité sommeil</a:t>
                      </a: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Min 10mm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amélioration sur VAS 100mm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26% (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méla</a:t>
                      </a:r>
                      <a:r>
                        <a:rPr lang="fr-FR" sz="1100" b="0" noProof="0" dirty="0" smtClean="0">
                          <a:latin typeface="+mn-lt"/>
                        </a:rPr>
                        <a:t>)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vs 15%</a:t>
                      </a:r>
                    </a:p>
                    <a:p>
                      <a:pPr algn="ctr"/>
                      <a:r>
                        <a:rPr lang="fr-FR" sz="1100" b="0" baseline="0" noProof="0" dirty="0" smtClean="0">
                          <a:latin typeface="+mn-lt"/>
                        </a:rPr>
                        <a:t>NNT=9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1/334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12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Temps endormissement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Diminution faveur mélatonine</a:t>
                      </a:r>
                    </a:p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(8,8 min vs placebo)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 de vie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Faveur mélatonine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Durée totale sommeil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Âge moyen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68,5 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Insomnie primaire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Qualité sommeil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(VAS)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Faveur mélatonine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1/170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Temps endormissement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Non-mesuré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WASO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Vigilance matinale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Faveur mélatonine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364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Mélatonine 2,5mg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placebo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Suivi moyen 15 mois</a:t>
                      </a:r>
                      <a:endParaRPr lang="fr-BE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Maison repos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87% déments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Temps endormissement 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Calibri"/>
                        </a:rPr>
                        <a:t>Vs 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Calibri"/>
                        </a:rPr>
                        <a:t>↘ </a:t>
                      </a: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8,2 min (IC à 95% 1,1 à 15,4)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1,5 an après</a:t>
                      </a:r>
                      <a:r>
                        <a:rPr lang="fr-BE" sz="1100" b="0" baseline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 inclusion: </a:t>
                      </a: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1/189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6069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Durée totale sommeil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solidFill>
                            <a:srgbClr val="FF6600"/>
                          </a:solidFill>
                          <a:latin typeface="Calibri"/>
                        </a:rPr>
                        <a:t>Vs placebo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1,5 an après</a:t>
                      </a:r>
                      <a:r>
                        <a:rPr lang="fr-BE" sz="1100" b="0" baseline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 inclusion: </a:t>
                      </a:r>
                      <a:r>
                        <a:rPr lang="fr-FR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↗</a:t>
                      </a: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20,3 min (IC à 95% 4 à 36,5)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Globalement</a:t>
                      </a:r>
                      <a:r>
                        <a:rPr lang="fr-FR" sz="1100" b="0" baseline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 (suivi max 3,5 ans)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↗ </a:t>
                      </a:r>
                      <a:r>
                        <a:rPr lang="fr-BE" sz="1100" b="0" noProof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27 min (IC à 95% 9 à 46</a:t>
                      </a:r>
                      <a:endParaRPr lang="fr-FR" sz="1100" b="0" noProof="0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660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Humeur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Défaveur mélatonine</a:t>
                      </a:r>
                    </a:p>
                  </a:txBody>
                  <a:tcPr marL="36000" marR="36000" marT="36000" marB="36000" anchor="ctr"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0415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SR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Systematic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review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 RCT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controlled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Essai clinique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randomisé contrôlé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wake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sleep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(durée des réveils après endormissement); PSG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polysomnographie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VAS = Visual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Analogic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Scale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; 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d’essais cliniques randomisés contrôlés (RCT); 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Mélatonine vs placebo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6597352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Buscemi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AHRQ 2004,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Arznei-Telegramm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Arzneimittelbrief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Slaapmiddelen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8288"/>
          </a:xfrm>
        </p:spPr>
        <p:txBody>
          <a:bodyPr/>
          <a:lstStyle/>
          <a:p>
            <a:pPr algn="ctr">
              <a:buNone/>
            </a:pPr>
            <a:r>
              <a:rPr lang="nl-BE" sz="2000" b="1" dirty="0" smtClean="0"/>
              <a:t>Voorschrift</a:t>
            </a:r>
            <a:endParaRPr lang="nl-BE" sz="2000" b="1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1200" cap="none" spc="0" normalizeH="0" baseline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6372036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+mj-lt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+mj-lt"/>
                <a:cs typeface="Arial" pitchFamily="34" charset="0"/>
              </a:rPr>
              <a:t>Medica</a:t>
            </a:r>
            <a:r>
              <a:rPr lang="nl-BE" sz="900" i="1" dirty="0" smtClean="0">
                <a:latin typeface="+mj-lt"/>
                <a:cs typeface="Arial" pitchFamily="34" charset="0"/>
              </a:rPr>
              <a:t> 2005</a:t>
            </a:r>
            <a:endParaRPr lang="fr-FR" sz="900" i="1" dirty="0" smtClean="0">
              <a:latin typeface="+mj-lt"/>
            </a:endParaRPr>
          </a:p>
          <a:p>
            <a:pPr eaLnBrk="0" hangingPunct="0"/>
            <a:r>
              <a:rPr lang="nl-BE" sz="900" i="1" dirty="0" smtClean="0">
                <a:latin typeface="+mj-lt"/>
              </a:rPr>
              <a:t>Hulpmiddelenboek 2006 Federale Campagne</a:t>
            </a:r>
            <a:endParaRPr lang="nl-BE" sz="9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tangle à coins arrondis 7"/>
          <p:cNvSpPr/>
          <p:nvPr/>
        </p:nvSpPr>
        <p:spPr>
          <a:xfrm>
            <a:off x="683568" y="1988840"/>
            <a:ext cx="7704856" cy="3456384"/>
          </a:xfrm>
          <a:prstGeom prst="roundRect">
            <a:avLst/>
          </a:prstGeom>
          <a:noFill/>
          <a:ln>
            <a:solidFill>
              <a:srgbClr val="9EB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nl-BE" sz="2000" dirty="0" smtClean="0">
              <a:solidFill>
                <a:schemeClr val="tx1"/>
              </a:solidFill>
            </a:endParaRPr>
          </a:p>
          <a:p>
            <a:pPr algn="just"/>
            <a:r>
              <a:rPr lang="nl-BE" sz="2000" dirty="0" smtClean="0">
                <a:solidFill>
                  <a:schemeClr val="tx1"/>
                </a:solidFill>
              </a:rPr>
              <a:t>Duidelijk bespreken met patiënt:</a:t>
            </a:r>
          </a:p>
          <a:p>
            <a:pPr algn="just"/>
            <a:endParaRPr lang="nl-BE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</a:rPr>
              <a:t>	Maximum 1 week 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</a:rPr>
              <a:t>	Laagst effectieve dosis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</a:rPr>
              <a:t>	Symptomatische behandeling</a:t>
            </a:r>
            <a:endParaRPr lang="nl-BE" sz="2000" strike="sngStrike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	Afspreken wanneer en hoe het zal worden gestopt</a:t>
            </a:r>
            <a:endParaRPr lang="nl-BE" sz="2000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	Benadrukken niet-medicamenteuze aanpak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sz="2000" dirty="0" smtClean="0">
                <a:solidFill>
                  <a:schemeClr val="tx1"/>
                </a:solidFill>
                <a:sym typeface="Wingdings" pitchFamily="2" charset="2"/>
              </a:rPr>
              <a:t>	Rijverbod : informeren en noteren in medisch dossier</a:t>
            </a:r>
          </a:p>
          <a:p>
            <a:pPr algn="ctr"/>
            <a:endParaRPr lang="nl-BE" sz="2000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9"/>
          <p:cNvSpPr/>
          <p:nvPr/>
        </p:nvSpPr>
        <p:spPr>
          <a:xfrm>
            <a:off x="723334" y="1124744"/>
            <a:ext cx="7697331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00206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Patiënt die een slaapmiddel gebruikt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 </a:t>
            </a:r>
            <a:r>
              <a:rPr lang="fr-FR" dirty="0" err="1" smtClean="0"/>
              <a:t>aanpak</a:t>
            </a:r>
            <a:r>
              <a:rPr lang="fr-FR" dirty="0" smtClean="0"/>
              <a:t> van </a:t>
            </a:r>
            <a:r>
              <a:rPr lang="fr-FR" dirty="0" err="1" smtClean="0"/>
              <a:t>slapeloosheid</a:t>
            </a:r>
            <a:endParaRPr lang="fr-FR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600" dirty="0" err="1" smtClean="0">
                <a:solidFill>
                  <a:srgbClr val="688F63"/>
                </a:solidFill>
                <a:latin typeface="Calibri" pitchFamily="34" charset="0"/>
              </a:rPr>
              <a:t>Inhoud</a:t>
            </a:r>
            <a:endParaRPr lang="fr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6264275"/>
            <a:ext cx="617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Transparantiefiche “De aanpak van slapeloosheid” februari 2010</a:t>
            </a:r>
          </a:p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Aanbeveling Domus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Medica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2005</a:t>
            </a:r>
          </a:p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 </a:t>
            </a:r>
            <a:endParaRPr lang="fr-FR" sz="900" i="1" dirty="0"/>
          </a:p>
        </p:txBody>
      </p:sp>
      <p:sp>
        <p:nvSpPr>
          <p:cNvPr id="8" name="Rectangle 4"/>
          <p:cNvSpPr txBox="1">
            <a:spLocks/>
          </p:cNvSpPr>
          <p:nvPr/>
        </p:nvSpPr>
        <p:spPr bwMode="auto">
          <a:xfrm>
            <a:off x="611560" y="1412776"/>
            <a:ext cx="7920880" cy="65050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Patiënt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die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geen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slaapmiddel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neemt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691680" y="2276872"/>
            <a:ext cx="56886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  <a:ea typeface="+mj-ea"/>
                <a:cs typeface="+mj-cs"/>
              </a:rPr>
              <a:t>Niet-</a:t>
            </a:r>
            <a:r>
              <a:rPr lang="fr-FR" sz="2400" b="1" dirty="0" err="1" smtClean="0">
                <a:solidFill>
                  <a:prstClr val="white"/>
                </a:solidFill>
                <a:ea typeface="+mj-ea"/>
                <a:cs typeface="+mj-cs"/>
              </a:rPr>
              <a:t>medicamenteuze</a:t>
            </a:r>
            <a:r>
              <a:rPr lang="fr-FR" sz="2400" b="1" dirty="0" smtClean="0">
                <a:solidFill>
                  <a:prstClr val="white"/>
                </a:solidFill>
                <a:ea typeface="+mj-ea"/>
                <a:cs typeface="+mj-cs"/>
              </a:rPr>
              <a:t> </a:t>
            </a:r>
            <a:r>
              <a:rPr lang="fr-FR" sz="2400" b="1" dirty="0" err="1" smtClean="0">
                <a:solidFill>
                  <a:prstClr val="white"/>
                </a:solidFill>
                <a:ea typeface="+mj-ea"/>
                <a:cs typeface="+mj-cs"/>
              </a:rPr>
              <a:t>aanpak</a:t>
            </a:r>
            <a:endParaRPr lang="fr-BE" sz="2400" dirty="0"/>
          </a:p>
        </p:txBody>
      </p:sp>
      <p:sp>
        <p:nvSpPr>
          <p:cNvPr id="11" name="Ellipse 10"/>
          <p:cNvSpPr/>
          <p:nvPr/>
        </p:nvSpPr>
        <p:spPr>
          <a:xfrm>
            <a:off x="1691680" y="3356992"/>
            <a:ext cx="56886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prstClr val="white"/>
                </a:solidFill>
                <a:ea typeface="+mj-ea"/>
                <a:cs typeface="+mj-cs"/>
              </a:rPr>
              <a:t>Geneesmidddelenvoorschrift</a:t>
            </a:r>
            <a:endParaRPr lang="fr-BE" sz="2400" dirty="0"/>
          </a:p>
        </p:txBody>
      </p:sp>
      <p:sp>
        <p:nvSpPr>
          <p:cNvPr id="12" name="Rectangle 4"/>
          <p:cNvSpPr txBox="1">
            <a:spLocks/>
          </p:cNvSpPr>
          <p:nvPr/>
        </p:nvSpPr>
        <p:spPr bwMode="auto">
          <a:xfrm>
            <a:off x="611560" y="4581128"/>
            <a:ext cx="7920880" cy="65050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Patiënt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die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slaapmiddel</a:t>
            </a:r>
            <a:r>
              <a:rPr kumimoji="0" lang="fr-FR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neemt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691680" y="5301208"/>
            <a:ext cx="56886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prstClr val="white"/>
                </a:solidFill>
                <a:ea typeface="+mj-ea"/>
                <a:cs typeface="+mj-cs"/>
              </a:rPr>
              <a:t>Afbouw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95536" y="1340768"/>
            <a:ext cx="8352928" cy="3744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b="1" dirty="0" smtClean="0">
                <a:solidFill>
                  <a:prstClr val="white"/>
                </a:solidFill>
                <a:ea typeface="+mj-ea"/>
                <a:cs typeface="+mj-cs"/>
              </a:rPr>
              <a:t>Afbouw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64275"/>
            <a:ext cx="617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</a:t>
            </a:r>
            <a:endParaRPr lang="nl-BE" sz="900" i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Boyce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Parr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Curran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Habraken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1997,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Baillargeon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Morin 2004</a:t>
            </a:r>
            <a:endParaRPr lang="nl-BE" sz="900" i="1" dirty="0"/>
          </a:p>
        </p:txBody>
      </p:sp>
      <p:sp>
        <p:nvSpPr>
          <p:cNvPr id="6" name="Rectangle à coins arrondis 8"/>
          <p:cNvSpPr/>
          <p:nvPr/>
        </p:nvSpPr>
        <p:spPr>
          <a:xfrm>
            <a:off x="755576" y="1412776"/>
            <a:ext cx="7704856" cy="4680520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BE" sz="2000" b="1" dirty="0" smtClean="0"/>
              <a:t>Benzodiazepine</a:t>
            </a:r>
          </a:p>
          <a:p>
            <a:pPr algn="just"/>
            <a:endParaRPr lang="nl-BE" sz="800" b="1" dirty="0" smtClean="0"/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Werkt niet beter dan placebo na 1 à 2 weken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Ongewenste effecten</a:t>
            </a:r>
          </a:p>
          <a:p>
            <a:pPr algn="just"/>
            <a:r>
              <a:rPr lang="nl-BE" dirty="0" smtClean="0"/>
              <a:t>	ouderen zijn extra gevoelig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Geneesmiddeleninteracties </a:t>
            </a:r>
          </a:p>
          <a:p>
            <a:pPr algn="just"/>
            <a:endParaRPr lang="nl-BE" b="1" dirty="0" smtClean="0"/>
          </a:p>
          <a:p>
            <a:pPr algn="just"/>
            <a:r>
              <a:rPr lang="nl-BE" sz="2000" b="1" dirty="0" smtClean="0"/>
              <a:t>Afbouw</a:t>
            </a:r>
          </a:p>
          <a:p>
            <a:pPr algn="just"/>
            <a:endParaRPr lang="nl-BE" sz="1000" b="1" dirty="0" smtClean="0"/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Mogelijk (MA &amp; </a:t>
            </a:r>
            <a:r>
              <a:rPr lang="nl-BE" b="1" dirty="0" err="1" smtClean="0"/>
              <a:t>RCT’s</a:t>
            </a:r>
            <a:r>
              <a:rPr lang="nl-BE" b="1" dirty="0" smtClean="0"/>
              <a:t>)</a:t>
            </a:r>
          </a:p>
          <a:p>
            <a:pPr algn="just"/>
            <a:r>
              <a:rPr lang="nl-BE" dirty="0" smtClean="0"/>
              <a:t>	ook bij ouderen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Verbetering van de cognitieve/psychomotorische functies</a:t>
            </a:r>
          </a:p>
          <a:p>
            <a:pPr algn="just"/>
            <a:r>
              <a:rPr lang="nl-BE" dirty="0" smtClean="0"/>
              <a:t>	ook bij ouderen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Hogere slaagkans bij ouderen bij combinatie met CGT</a:t>
            </a:r>
          </a:p>
          <a:p>
            <a:pPr algn="just">
              <a:buFont typeface="Wingdings" pitchFamily="2" charset="2"/>
              <a:buChar char="ü"/>
              <a:tabLst>
                <a:tab pos="361950" algn="l"/>
              </a:tabLst>
            </a:pPr>
            <a:r>
              <a:rPr lang="nl-BE" b="1" dirty="0" smtClean="0"/>
              <a:t>	De bereidheid van de patiënt om te stoppen is vaak groter</a:t>
            </a:r>
          </a:p>
          <a:p>
            <a:pPr algn="just">
              <a:tabLst>
                <a:tab pos="361950" algn="l"/>
              </a:tabLst>
            </a:pPr>
            <a:r>
              <a:rPr lang="nl-BE" b="1" dirty="0" smtClean="0"/>
              <a:t>	dan de arts zelf denk</a:t>
            </a:r>
          </a:p>
          <a:p>
            <a:pPr algn="ctr"/>
            <a:endParaRPr lang="nl-BE" sz="800" b="1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723334" y="260648"/>
            <a:ext cx="7697331" cy="100811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BE" sz="2000" b="1" smtClean="0"/>
              <a:t>Waarom een patiënt motiveren om te stoppen?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Afbouw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6429396"/>
            <a:ext cx="617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</a:t>
            </a:r>
            <a:endParaRPr lang="nl-BE" sz="900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Espace réservé du contenu 6"/>
          <p:cNvGraphicFramePr>
            <a:graphicFrameLocks/>
          </p:cNvGraphicFramePr>
          <p:nvPr/>
        </p:nvGraphicFramePr>
        <p:xfrm>
          <a:off x="611560" y="1340768"/>
          <a:ext cx="81369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Vier stappen </a:t>
            </a:r>
            <a:r>
              <a:rPr lang="nl-BE" sz="2600" dirty="0" smtClean="0">
                <a:solidFill>
                  <a:srgbClr val="688F63"/>
                </a:solidFill>
                <a:latin typeface="Calibri"/>
              </a:rPr>
              <a:t>↔ motivatieproces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sp>
        <p:nvSpPr>
          <p:cNvPr id="9" name="Flèche courbée vers la gauche 10"/>
          <p:cNvSpPr/>
          <p:nvPr/>
        </p:nvSpPr>
        <p:spPr>
          <a:xfrm>
            <a:off x="7596336" y="1484784"/>
            <a:ext cx="1368152" cy="4824536"/>
          </a:xfrm>
          <a:prstGeom prst="curvedLeftArrow">
            <a:avLst/>
          </a:prstGeom>
          <a:solidFill>
            <a:srgbClr val="9B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0" name="Flèche courbée vers la gauche 11"/>
          <p:cNvSpPr/>
          <p:nvPr/>
        </p:nvSpPr>
        <p:spPr>
          <a:xfrm flipH="1" flipV="1">
            <a:off x="6516216" y="1340768"/>
            <a:ext cx="1080120" cy="4752528"/>
          </a:xfrm>
          <a:prstGeom prst="curvedLeftArrow">
            <a:avLst/>
          </a:prstGeom>
          <a:solidFill>
            <a:srgbClr val="9B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11" name="Ellipse 12"/>
          <p:cNvSpPr/>
          <p:nvPr/>
        </p:nvSpPr>
        <p:spPr>
          <a:xfrm>
            <a:off x="7092280" y="2780928"/>
            <a:ext cx="1656184" cy="2016224"/>
          </a:xfrm>
          <a:prstGeom prst="ellipse">
            <a:avLst/>
          </a:prstGeom>
          <a:solidFill>
            <a:srgbClr val="9B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bg1"/>
                </a:solidFill>
              </a:rPr>
              <a:t>Motivatie-cyclus</a:t>
            </a:r>
            <a:endParaRPr lang="nl-B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6264275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</a:t>
            </a:r>
            <a:endParaRPr lang="nl-BE" sz="900" i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Folder Federale Campagne </a:t>
            </a:r>
          </a:p>
        </p:txBody>
      </p:sp>
      <p:sp>
        <p:nvSpPr>
          <p:cNvPr id="5" name="Rectangle à coins arrondis 6"/>
          <p:cNvSpPr/>
          <p:nvPr/>
        </p:nvSpPr>
        <p:spPr>
          <a:xfrm>
            <a:off x="723334" y="764704"/>
            <a:ext cx="7697331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BE" sz="2000" b="1" dirty="0" smtClean="0"/>
              <a:t>Minimale interventie</a:t>
            </a:r>
          </a:p>
        </p:txBody>
      </p:sp>
      <p:sp>
        <p:nvSpPr>
          <p:cNvPr id="6" name="Rectangle à coins arrondis 7"/>
          <p:cNvSpPr/>
          <p:nvPr/>
        </p:nvSpPr>
        <p:spPr>
          <a:xfrm>
            <a:off x="755576" y="1628800"/>
            <a:ext cx="3600400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Eenvoudig stopadvies</a:t>
            </a:r>
          </a:p>
        </p:txBody>
      </p:sp>
      <p:sp>
        <p:nvSpPr>
          <p:cNvPr id="7" name="Rectangle à coins arrondis 10"/>
          <p:cNvSpPr/>
          <p:nvPr/>
        </p:nvSpPr>
        <p:spPr>
          <a:xfrm>
            <a:off x="4788024" y="1628800"/>
            <a:ext cx="3600400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Folder + </a:t>
            </a:r>
            <a:r>
              <a:rPr lang="nl-BE" b="1" dirty="0" err="1" smtClean="0"/>
              <a:t>Bendep-SRQ</a:t>
            </a:r>
            <a:endParaRPr lang="nl-BE" b="1" dirty="0" smtClean="0"/>
          </a:p>
        </p:txBody>
      </p:sp>
      <p:sp>
        <p:nvSpPr>
          <p:cNvPr id="8" name="Rectangle à coins arrondis 11"/>
          <p:cNvSpPr/>
          <p:nvPr/>
        </p:nvSpPr>
        <p:spPr>
          <a:xfrm>
            <a:off x="1619672" y="2276872"/>
            <a:ext cx="2736304" cy="576064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Succespercentage +/- 10%</a:t>
            </a:r>
          </a:p>
        </p:txBody>
      </p:sp>
      <p:sp>
        <p:nvSpPr>
          <p:cNvPr id="9" name="Rectangle à coins arrondis 13"/>
          <p:cNvSpPr/>
          <p:nvPr/>
        </p:nvSpPr>
        <p:spPr>
          <a:xfrm>
            <a:off x="179512" y="3212976"/>
            <a:ext cx="4176464" cy="122413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“Wat zou je ervan denken om je gewoonte om een slaapmiddel te nemen geleidelijk aan te doorbreken? Ik zou je dat ten zeerste willen aanraden...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7" y="2420888"/>
            <a:ext cx="792088" cy="16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420888"/>
            <a:ext cx="244941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5508104" y="2492896"/>
            <a:ext cx="1008112" cy="648072"/>
          </a:xfrm>
          <a:prstGeom prst="wedgeRoundRectCallout">
            <a:avLst>
              <a:gd name="adj1" fmla="val 54633"/>
              <a:gd name="adj2" fmla="val 78668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smtClean="0">
                <a:solidFill>
                  <a:schemeClr val="tx1"/>
                </a:solidFill>
              </a:rPr>
              <a:t>Je neemt al meer dan 1 mnd slaap- of kalmeermiddelen</a:t>
            </a:r>
            <a:endParaRPr lang="nl-BE" sz="8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5"/>
          <p:cNvSpPr/>
          <p:nvPr/>
        </p:nvSpPr>
        <p:spPr>
          <a:xfrm>
            <a:off x="5580112" y="3429000"/>
            <a:ext cx="936104" cy="648072"/>
          </a:xfrm>
          <a:prstGeom prst="wedgeRoundRectCallout">
            <a:avLst>
              <a:gd name="adj1" fmla="val 144174"/>
              <a:gd name="adj2" fmla="val -72716"/>
              <a:gd name="adj3" fmla="val 16667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800" dirty="0" smtClean="0">
                <a:solidFill>
                  <a:schemeClr val="tx1"/>
                </a:solidFill>
              </a:rPr>
              <a:t>Zonder medicatie verdergaan wordt moeilijk</a:t>
            </a:r>
            <a:endParaRPr lang="nl-BE" sz="800" dirty="0">
              <a:solidFill>
                <a:schemeClr val="tx1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3600" y="4293096"/>
            <a:ext cx="2412776" cy="170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46968"/>
            <a:ext cx="792088" cy="16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4437112"/>
            <a:ext cx="792088" cy="14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0034" y="642939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</a:t>
            </a:r>
            <a:endParaRPr lang="nl-BE" sz="900" i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à coins arrondis 6"/>
          <p:cNvSpPr/>
          <p:nvPr/>
        </p:nvSpPr>
        <p:spPr>
          <a:xfrm>
            <a:off x="179512" y="1988839"/>
            <a:ext cx="8712968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nl-BE" sz="2000" b="1" dirty="0" smtClean="0"/>
              <a:t>Uitgebreide interventie</a:t>
            </a:r>
          </a:p>
        </p:txBody>
      </p:sp>
      <p:grpSp>
        <p:nvGrpSpPr>
          <p:cNvPr id="6" name="Groupe 9"/>
          <p:cNvGrpSpPr/>
          <p:nvPr/>
        </p:nvGrpSpPr>
        <p:grpSpPr>
          <a:xfrm>
            <a:off x="251520" y="692696"/>
            <a:ext cx="8640960" cy="1224136"/>
            <a:chOff x="144018" y="983753"/>
            <a:chExt cx="5040559" cy="833301"/>
          </a:xfrm>
        </p:grpSpPr>
        <p:sp>
          <p:nvSpPr>
            <p:cNvPr id="7" name="Rectangle avec flèche vers le bas 12"/>
            <p:cNvSpPr/>
            <p:nvPr/>
          </p:nvSpPr>
          <p:spPr>
            <a:xfrm>
              <a:off x="144018" y="1043275"/>
              <a:ext cx="5040559" cy="773779"/>
            </a:xfrm>
            <a:prstGeom prst="downArrowCallout">
              <a:avLst>
                <a:gd name="adj1" fmla="val 7401"/>
                <a:gd name="adj2" fmla="val 12736"/>
                <a:gd name="adj3" fmla="val 37210"/>
                <a:gd name="adj4" fmla="val 62790"/>
              </a:avLst>
            </a:prstGeom>
            <a:noFill/>
            <a:ln w="22225" cap="rnd">
              <a:solidFill>
                <a:schemeClr val="accent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14"/>
            <p:cNvSpPr/>
            <p:nvPr/>
          </p:nvSpPr>
          <p:spPr>
            <a:xfrm>
              <a:off x="144018" y="983753"/>
              <a:ext cx="5040559" cy="580128"/>
            </a:xfrm>
            <a:prstGeom prst="rect">
              <a:avLst/>
            </a:prstGeom>
            <a:ln cap="rnd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355600" lvl="0" indent="-177800"/>
              <a:r>
                <a:rPr lang="nl-BE" sz="1400" dirty="0" smtClean="0">
                  <a:solidFill>
                    <a:schemeClr val="tx1"/>
                  </a:solidFill>
                </a:rPr>
                <a:t>Bij falen of bij ‘moeilijkere patiënten’ die nog een zekere mate van motivatie vertonen </a:t>
              </a:r>
              <a:r>
                <a:rPr lang="nl-BE" sz="1400" b="0" kern="1200" dirty="0" smtClean="0">
                  <a:solidFill>
                    <a:schemeClr val="tx1"/>
                  </a:solidFill>
                  <a:effectLst/>
                </a:rPr>
                <a:t>(geëvalueerd door arts)</a:t>
              </a:r>
              <a:endParaRPr lang="nl-BE" sz="1400" b="0" kern="12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9" name="Rectangle à coins arrondis 15"/>
          <p:cNvSpPr/>
          <p:nvPr/>
        </p:nvSpPr>
        <p:spPr>
          <a:xfrm>
            <a:off x="179512" y="2924943"/>
            <a:ext cx="4176464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Uitnodiging tot extra consultatie</a:t>
            </a:r>
          </a:p>
        </p:txBody>
      </p:sp>
      <p:sp>
        <p:nvSpPr>
          <p:cNvPr id="10" name="Rectangle à coins arrondis 16"/>
          <p:cNvSpPr/>
          <p:nvPr/>
        </p:nvSpPr>
        <p:spPr>
          <a:xfrm>
            <a:off x="4788024" y="2924943"/>
            <a:ext cx="4176464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/>
              <a:t>Extra consultatie</a:t>
            </a:r>
          </a:p>
        </p:txBody>
      </p:sp>
      <p:sp>
        <p:nvSpPr>
          <p:cNvPr id="11" name="Rectangle à coins arrondis 17"/>
          <p:cNvSpPr/>
          <p:nvPr/>
        </p:nvSpPr>
        <p:spPr>
          <a:xfrm>
            <a:off x="179512" y="3717030"/>
            <a:ext cx="4176464" cy="1872209"/>
          </a:xfrm>
          <a:prstGeom prst="roundRect">
            <a:avLst>
              <a:gd name="adj" fmla="val 96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>
              <a:buFont typeface="Arial" pitchFamily="34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Geef een klare en duidelijke boodschap dat u de behandeling wil wijzigen en verantwoord uw boodschap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Noteer elke reactie en herhaal wat u ziet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Inventariseer hinderpalen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Stel de patiënt gerust, hij/zij krijgt voorschrift mee</a:t>
            </a:r>
          </a:p>
          <a:p>
            <a:pPr marL="85725" indent="-85725"/>
            <a:r>
              <a:rPr lang="nl-BE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Denk je daar eens over na?</a:t>
            </a:r>
            <a:endParaRPr lang="nl-BE" sz="1400" dirty="0" smtClean="0">
              <a:solidFill>
                <a:schemeClr val="tx1"/>
              </a:solidFill>
            </a:endParaRPr>
          </a:p>
          <a:p>
            <a:pPr marL="85725" indent="-85725">
              <a:buFont typeface="Arial" pitchFamily="34" charset="0"/>
              <a:buChar char="•"/>
            </a:pPr>
            <a:r>
              <a:rPr lang="nl-BE" sz="1400" dirty="0" smtClean="0">
                <a:solidFill>
                  <a:schemeClr val="tx1"/>
                </a:solidFill>
              </a:rPr>
              <a:t>Spreek datum en tijdstip af voor afspraak</a:t>
            </a:r>
          </a:p>
        </p:txBody>
      </p:sp>
      <p:sp>
        <p:nvSpPr>
          <p:cNvPr id="12" name="Rectangle à coins arrondis 18"/>
          <p:cNvSpPr/>
          <p:nvPr/>
        </p:nvSpPr>
        <p:spPr>
          <a:xfrm>
            <a:off x="4788024" y="3717030"/>
            <a:ext cx="4176464" cy="2664298"/>
          </a:xfrm>
          <a:prstGeom prst="roundRect">
            <a:avLst>
              <a:gd name="adj" fmla="val 96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</a:p>
          <a:p>
            <a:pPr marL="85725" indent="-85725" algn="ctr"/>
            <a:r>
              <a:rPr lang="nl-BE" sz="1400" dirty="0" err="1" smtClean="0">
                <a:solidFill>
                  <a:schemeClr val="tx1"/>
                </a:solidFill>
              </a:rPr>
              <a:t>Ideas</a:t>
            </a:r>
            <a:r>
              <a:rPr lang="nl-BE" sz="1400" dirty="0" smtClean="0">
                <a:solidFill>
                  <a:schemeClr val="tx1"/>
                </a:solidFill>
              </a:rPr>
              <a:t>, Concerns, </a:t>
            </a:r>
            <a:r>
              <a:rPr lang="nl-BE" sz="1400" dirty="0" err="1" smtClean="0">
                <a:solidFill>
                  <a:schemeClr val="tx1"/>
                </a:solidFill>
              </a:rPr>
              <a:t>Expectations</a:t>
            </a:r>
            <a:endParaRPr lang="nl-BE" sz="1400" dirty="0" smtClean="0">
              <a:solidFill>
                <a:schemeClr val="tx1"/>
              </a:solidFill>
            </a:endParaRPr>
          </a:p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</a:rPr>
              <a:t>slaap, slapeloosheid, slaapmiddel</a:t>
            </a:r>
          </a:p>
        </p:txBody>
      </p:sp>
      <p:sp>
        <p:nvSpPr>
          <p:cNvPr id="13" name="Rectangle à coins arrondis 19"/>
          <p:cNvSpPr/>
          <p:nvPr/>
        </p:nvSpPr>
        <p:spPr>
          <a:xfrm>
            <a:off x="4788024" y="4725144"/>
            <a:ext cx="4176464" cy="792088"/>
          </a:xfrm>
          <a:prstGeom prst="roundRect">
            <a:avLst>
              <a:gd name="adj" fmla="val 96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Psycho-educatie</a:t>
            </a:r>
          </a:p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</a:rPr>
              <a:t>slaap, slaapmiddel, rebound, herval, afbouw, </a:t>
            </a:r>
          </a:p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</a:rPr>
              <a:t>niet-medicamenteuze aanpak</a:t>
            </a:r>
          </a:p>
        </p:txBody>
      </p:sp>
      <p:sp>
        <p:nvSpPr>
          <p:cNvPr id="14" name="Rectangle à coins arrondis 20"/>
          <p:cNvSpPr/>
          <p:nvPr/>
        </p:nvSpPr>
        <p:spPr>
          <a:xfrm>
            <a:off x="4788024" y="5661248"/>
            <a:ext cx="4176464" cy="576064"/>
          </a:xfrm>
          <a:prstGeom prst="roundRect">
            <a:avLst>
              <a:gd name="adj" fmla="val 96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</a:t>
            </a:r>
          </a:p>
          <a:p>
            <a:pPr marL="85725" indent="-85725" algn="ctr"/>
            <a:r>
              <a:rPr lang="nl-BE" sz="1400" dirty="0" smtClean="0">
                <a:solidFill>
                  <a:schemeClr val="tx1"/>
                </a:solidFill>
              </a:rPr>
              <a:t>Voor- en nadelen van slaapmiddelengebruik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544" y="6257835"/>
            <a:ext cx="6172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Hulpmiddelenboek 2006 Federale Campagne</a:t>
            </a:r>
            <a:endParaRPr lang="nl-BE" sz="9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Boyce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2003 ,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Parr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2008, </a:t>
            </a:r>
          </a:p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Curran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Habraken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1997 </a:t>
            </a:r>
            <a:endParaRPr lang="fr-FR" sz="900" i="1" dirty="0"/>
          </a:p>
        </p:txBody>
      </p:sp>
      <p:sp>
        <p:nvSpPr>
          <p:cNvPr id="5" name="Rectangle à coins arrondis 6"/>
          <p:cNvSpPr/>
          <p:nvPr/>
        </p:nvSpPr>
        <p:spPr>
          <a:xfrm>
            <a:off x="179512" y="620688"/>
            <a:ext cx="8712968" cy="72008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BE" sz="2000" b="1" dirty="0" err="1" smtClean="0"/>
              <a:t>Afbouw</a:t>
            </a:r>
            <a:endParaRPr lang="fr-BE" sz="2000" b="1" dirty="0" smtClean="0"/>
          </a:p>
        </p:txBody>
      </p:sp>
      <p:sp>
        <p:nvSpPr>
          <p:cNvPr id="6" name="Rectangle à coins arrondis 11"/>
          <p:cNvSpPr/>
          <p:nvPr/>
        </p:nvSpPr>
        <p:spPr>
          <a:xfrm>
            <a:off x="179512" y="1412776"/>
            <a:ext cx="8712968" cy="1296144"/>
          </a:xfrm>
          <a:prstGeom prst="roundRect">
            <a:avLst/>
          </a:prstGeom>
          <a:solidFill>
            <a:srgbClr val="9EB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BE" b="1" dirty="0" err="1" smtClean="0"/>
              <a:t>Evidentie</a:t>
            </a:r>
            <a:endParaRPr lang="fr-BE" b="1" dirty="0" smtClean="0"/>
          </a:p>
          <a:p>
            <a:pPr lvl="5">
              <a:tabLst>
                <a:tab pos="1704975" algn="l"/>
              </a:tabLst>
            </a:pPr>
            <a:r>
              <a:rPr lang="fr-BE" dirty="0" err="1" smtClean="0"/>
              <a:t>Afbouw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mogelijk</a:t>
            </a:r>
            <a:r>
              <a:rPr lang="fr-BE" dirty="0" smtClean="0"/>
              <a:t>, </a:t>
            </a:r>
            <a:r>
              <a:rPr lang="fr-BE" dirty="0" err="1" smtClean="0"/>
              <a:t>ook</a:t>
            </a:r>
            <a:r>
              <a:rPr lang="fr-BE" dirty="0" smtClean="0"/>
              <a:t> </a:t>
            </a:r>
            <a:r>
              <a:rPr lang="fr-BE" dirty="0" err="1" smtClean="0"/>
              <a:t>bij</a:t>
            </a:r>
            <a:r>
              <a:rPr lang="fr-BE" dirty="0" smtClean="0"/>
              <a:t> </a:t>
            </a:r>
            <a:r>
              <a:rPr lang="fr-BE" dirty="0" err="1" smtClean="0"/>
              <a:t>ouderen</a:t>
            </a:r>
            <a:endParaRPr lang="fr-BE" dirty="0" smtClean="0"/>
          </a:p>
          <a:p>
            <a:pPr lvl="5">
              <a:tabLst>
                <a:tab pos="1704975" algn="l"/>
              </a:tabLst>
            </a:pPr>
            <a:r>
              <a:rPr lang="fr-BE" dirty="0" err="1" smtClean="0"/>
              <a:t>Toevoegen</a:t>
            </a:r>
            <a:r>
              <a:rPr lang="fr-BE" dirty="0" smtClean="0"/>
              <a:t> </a:t>
            </a:r>
            <a:r>
              <a:rPr lang="fr-BE" dirty="0" err="1" smtClean="0"/>
              <a:t>psychologische</a:t>
            </a:r>
            <a:r>
              <a:rPr lang="fr-BE" dirty="0" smtClean="0"/>
              <a:t> </a:t>
            </a:r>
            <a:r>
              <a:rPr lang="fr-BE" dirty="0" err="1" smtClean="0"/>
              <a:t>interventie</a:t>
            </a:r>
            <a:r>
              <a:rPr lang="fr-BE" dirty="0" smtClean="0"/>
              <a:t> </a:t>
            </a:r>
            <a:r>
              <a:rPr lang="fr-BE" dirty="0" smtClean="0">
                <a:latin typeface="Calibri"/>
              </a:rPr>
              <a:t>↗</a:t>
            </a:r>
            <a:r>
              <a:rPr lang="fr-BE" dirty="0" smtClean="0"/>
              <a:t> </a:t>
            </a:r>
            <a:r>
              <a:rPr lang="fr-BE" dirty="0" err="1" smtClean="0"/>
              <a:t>slaagpercentage</a:t>
            </a:r>
            <a:endParaRPr lang="fr-BE" dirty="0" smtClean="0"/>
          </a:p>
          <a:p>
            <a:pPr lvl="5">
              <a:tabLst>
                <a:tab pos="1704975" algn="l"/>
              </a:tabLst>
            </a:pPr>
            <a:r>
              <a:rPr lang="fr-BE" dirty="0" err="1" smtClean="0"/>
              <a:t>Hulpmedicatie</a:t>
            </a:r>
            <a:r>
              <a:rPr lang="fr-BE" dirty="0" smtClean="0"/>
              <a:t>? </a:t>
            </a:r>
            <a:r>
              <a:rPr lang="fr-BE" dirty="0" err="1" smtClean="0"/>
              <a:t>Geen</a:t>
            </a:r>
            <a:r>
              <a:rPr lang="fr-BE" dirty="0" smtClean="0"/>
              <a:t> </a:t>
            </a:r>
            <a:r>
              <a:rPr lang="fr-BE" dirty="0" err="1" smtClean="0"/>
              <a:t>overtuigend</a:t>
            </a:r>
            <a:r>
              <a:rPr lang="fr-BE" dirty="0" smtClean="0"/>
              <a:t> </a:t>
            </a:r>
            <a:r>
              <a:rPr lang="fr-BE" dirty="0" err="1" smtClean="0"/>
              <a:t>bewijs</a:t>
            </a:r>
            <a:endParaRPr lang="fr-BE" dirty="0" smtClean="0"/>
          </a:p>
          <a:p>
            <a:pPr algn="ctr"/>
            <a:endParaRPr lang="fr-BE" b="1" dirty="0" smtClean="0"/>
          </a:p>
        </p:txBody>
      </p:sp>
      <p:sp>
        <p:nvSpPr>
          <p:cNvPr id="7" name="Rectangle à coins arrondis 8"/>
          <p:cNvSpPr/>
          <p:nvPr/>
        </p:nvSpPr>
        <p:spPr>
          <a:xfrm>
            <a:off x="179512" y="2780928"/>
            <a:ext cx="8856984" cy="3528392"/>
          </a:xfrm>
          <a:prstGeom prst="roundRect">
            <a:avLst>
              <a:gd name="adj" fmla="val 968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/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Equivalente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dosis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diazepam</a:t>
            </a:r>
            <a:endParaRPr lang="fr-BE" sz="1400" b="1" dirty="0" smtClean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</a:endParaRPr>
          </a:p>
          <a:p>
            <a:pPr marL="85725"/>
            <a:endParaRPr lang="fr-BE" sz="1400" b="1" dirty="0" smtClean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</a:endParaRPr>
          </a:p>
          <a:p>
            <a:pPr marL="85725">
              <a:buFont typeface="Wingdings" pitchFamily="2" charset="2"/>
              <a:buChar char="ü"/>
              <a:tabLst>
                <a:tab pos="361950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</a:rPr>
              <a:t>Bij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hoge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dosis</a:t>
            </a:r>
            <a:r>
              <a:rPr lang="fr-BE" sz="1400" dirty="0" smtClean="0">
                <a:solidFill>
                  <a:schemeClr val="tx1"/>
                </a:solidFill>
              </a:rPr>
              <a:t>: </a:t>
            </a:r>
            <a:r>
              <a:rPr lang="fr-BE" sz="1400" dirty="0" err="1" smtClean="0">
                <a:solidFill>
                  <a:schemeClr val="tx1"/>
                </a:solidFill>
              </a:rPr>
              <a:t>eerst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het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oorspronkelijk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slaapmiddel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verminderen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tot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equivalent</a:t>
            </a:r>
            <a:r>
              <a:rPr lang="fr-BE" sz="1400" dirty="0" smtClean="0">
                <a:solidFill>
                  <a:schemeClr val="tx1"/>
                </a:solidFill>
              </a:rPr>
              <a:t> van 20 mg </a:t>
            </a:r>
            <a:r>
              <a:rPr lang="fr-BE" sz="1400" dirty="0" err="1" smtClean="0">
                <a:solidFill>
                  <a:schemeClr val="tx1"/>
                </a:solidFill>
              </a:rPr>
              <a:t>diazepam</a:t>
            </a:r>
            <a:r>
              <a:rPr lang="fr-BE" sz="1400" dirty="0" smtClean="0">
                <a:solidFill>
                  <a:schemeClr val="tx1"/>
                </a:solidFill>
              </a:rPr>
              <a:t> 	</a:t>
            </a:r>
            <a:r>
              <a:rPr lang="fr-BE" sz="1400" dirty="0" err="1" smtClean="0">
                <a:solidFill>
                  <a:schemeClr val="tx1"/>
                </a:solidFill>
              </a:rPr>
              <a:t>compr</a:t>
            </a:r>
            <a:r>
              <a:rPr lang="fr-BE" sz="1400" dirty="0" smtClean="0">
                <a:solidFill>
                  <a:schemeClr val="tx1"/>
                </a:solidFill>
              </a:rPr>
              <a:t> 	2 mg of </a:t>
            </a:r>
            <a:r>
              <a:rPr lang="fr-BE" sz="1400" dirty="0" err="1" smtClean="0">
                <a:solidFill>
                  <a:schemeClr val="tx1"/>
                </a:solidFill>
              </a:rPr>
              <a:t>magistraal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85725">
              <a:buFont typeface="Wingdings" pitchFamily="2" charset="2"/>
              <a:buChar char="ü"/>
              <a:tabLst>
                <a:tab pos="361950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</a:rPr>
              <a:t>Vervanging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gedurende</a:t>
            </a:r>
            <a:r>
              <a:rPr lang="fr-BE" sz="1400" dirty="0" smtClean="0">
                <a:solidFill>
                  <a:schemeClr val="tx1"/>
                </a:solidFill>
              </a:rPr>
              <a:t> 14 </a:t>
            </a:r>
            <a:r>
              <a:rPr lang="fr-BE" sz="1400" dirty="0" err="1" smtClean="0">
                <a:solidFill>
                  <a:schemeClr val="tx1"/>
                </a:solidFill>
              </a:rPr>
              <a:t>dagen</a:t>
            </a:r>
            <a:r>
              <a:rPr lang="fr-BE" sz="1400" dirty="0" smtClean="0">
                <a:solidFill>
                  <a:schemeClr val="tx1"/>
                </a:solidFill>
              </a:rPr>
              <a:t> of </a:t>
            </a:r>
            <a:r>
              <a:rPr lang="fr-BE" sz="1400" dirty="0" err="1" smtClean="0">
                <a:solidFill>
                  <a:schemeClr val="tx1"/>
                </a:solidFill>
              </a:rPr>
              <a:t>geleidelijke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afbouw</a:t>
            </a:r>
            <a:r>
              <a:rPr lang="fr-BE" sz="1400" dirty="0" smtClean="0">
                <a:solidFill>
                  <a:schemeClr val="tx1"/>
                </a:solidFill>
              </a:rPr>
              <a:t> van </a:t>
            </a:r>
            <a:r>
              <a:rPr lang="fr-BE" sz="1400" dirty="0" err="1" smtClean="0">
                <a:solidFill>
                  <a:schemeClr val="tx1"/>
                </a:solidFill>
              </a:rPr>
              <a:t>het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slaapmiddel</a:t>
            </a:r>
            <a:r>
              <a:rPr lang="fr-BE" sz="1400" dirty="0" smtClean="0">
                <a:solidFill>
                  <a:schemeClr val="tx1"/>
                </a:solidFill>
              </a:rPr>
              <a:t>: </a:t>
            </a:r>
            <a:r>
              <a:rPr lang="fr-BE" sz="1400" dirty="0" err="1" smtClean="0">
                <a:solidFill>
                  <a:schemeClr val="tx1"/>
                </a:solidFill>
              </a:rPr>
              <a:t>patiëntprofiel</a:t>
            </a:r>
            <a:r>
              <a:rPr lang="fr-BE" sz="1400" dirty="0" smtClean="0">
                <a:solidFill>
                  <a:schemeClr val="tx1"/>
                </a:solidFill>
              </a:rPr>
              <a:t> (</a:t>
            </a:r>
            <a:r>
              <a:rPr lang="fr-BE" sz="1400" dirty="0" err="1" smtClean="0">
                <a:solidFill>
                  <a:schemeClr val="tx1"/>
                </a:solidFill>
              </a:rPr>
              <a:t>voornamelijk</a:t>
            </a:r>
            <a:r>
              <a:rPr lang="fr-BE" sz="1400" dirty="0" smtClean="0">
                <a:solidFill>
                  <a:schemeClr val="tx1"/>
                </a:solidFill>
              </a:rPr>
              <a:t> de 	</a:t>
            </a:r>
            <a:r>
              <a:rPr lang="fr-BE" sz="1400" dirty="0" err="1" smtClean="0">
                <a:solidFill>
                  <a:schemeClr val="tx1"/>
                </a:solidFill>
              </a:rPr>
              <a:t>leeftijd</a:t>
            </a:r>
            <a:r>
              <a:rPr lang="fr-BE" sz="1400" dirty="0" smtClean="0">
                <a:solidFill>
                  <a:schemeClr val="tx1"/>
                </a:solidFill>
              </a:rPr>
              <a:t>), </a:t>
            </a:r>
            <a:r>
              <a:rPr lang="fr-BE" sz="1400" dirty="0" err="1" smtClean="0">
                <a:solidFill>
                  <a:schemeClr val="tx1"/>
                </a:solidFill>
              </a:rPr>
              <a:t>dosis</a:t>
            </a:r>
            <a:r>
              <a:rPr lang="fr-BE" sz="1400" dirty="0" smtClean="0">
                <a:solidFill>
                  <a:schemeClr val="tx1"/>
                </a:solidFill>
              </a:rPr>
              <a:t> en </a:t>
            </a:r>
            <a:r>
              <a:rPr lang="fr-BE" sz="1400" dirty="0" err="1" smtClean="0">
                <a:solidFill>
                  <a:schemeClr val="tx1"/>
                </a:solidFill>
              </a:rPr>
              <a:t>verwachte</a:t>
            </a:r>
            <a:r>
              <a:rPr lang="fr-BE" sz="1400" dirty="0" smtClean="0">
                <a:solidFill>
                  <a:schemeClr val="tx1"/>
                </a:solidFill>
              </a:rPr>
              <a:t>  </a:t>
            </a:r>
            <a:r>
              <a:rPr lang="fr-BE" sz="1400" dirty="0" err="1" smtClean="0">
                <a:solidFill>
                  <a:schemeClr val="tx1"/>
                </a:solidFill>
              </a:rPr>
              <a:t>compliance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265113" indent="-85725"/>
            <a:endParaRPr lang="fr-BE" sz="1400" dirty="0" smtClean="0">
              <a:solidFill>
                <a:schemeClr val="tx1"/>
              </a:solidFill>
              <a:effectLst>
                <a:outerShdw sx="1000" sy="1000" algn="tl">
                  <a:srgbClr val="000000"/>
                </a:outerShdw>
              </a:effectLst>
            </a:endParaRPr>
          </a:p>
          <a:p>
            <a:pPr marL="85725"/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Vervanging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diazepam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 niet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aangewezen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bij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ouderen</a:t>
            </a:r>
            <a:endParaRPr lang="fr-BE" sz="1400" dirty="0" smtClean="0">
              <a:solidFill>
                <a:schemeClr val="tx1"/>
              </a:solidFill>
            </a:endParaRPr>
          </a:p>
        </p:txBody>
      </p:sp>
      <p:sp>
        <p:nvSpPr>
          <p:cNvPr id="8" name="Rectangle à coins arrondis 9"/>
          <p:cNvSpPr/>
          <p:nvPr/>
        </p:nvSpPr>
        <p:spPr>
          <a:xfrm>
            <a:off x="179512" y="4293096"/>
            <a:ext cx="4896544" cy="1800200"/>
          </a:xfrm>
          <a:prstGeom prst="roundRect">
            <a:avLst>
              <a:gd name="adj" fmla="val 96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/>
            <a:endParaRPr lang="fr-BE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 indent="-85725"/>
            <a:endParaRPr lang="fr-BE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</a:rPr>
              <a:t>Tijd</a:t>
            </a:r>
            <a:r>
              <a:rPr lang="fr-BE" sz="1400" dirty="0" smtClean="0">
                <a:solidFill>
                  <a:schemeClr val="tx1"/>
                </a:solidFill>
              </a:rPr>
              <a:t>- en </a:t>
            </a:r>
            <a:r>
              <a:rPr lang="fr-BE" sz="1400" dirty="0" err="1" smtClean="0">
                <a:solidFill>
                  <a:schemeClr val="tx1"/>
                </a:solidFill>
              </a:rPr>
              <a:t>afbouwschema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</a:rPr>
              <a:t>Schriftelijk</a:t>
            </a:r>
            <a:r>
              <a:rPr lang="fr-BE" sz="1400" dirty="0" smtClean="0">
                <a:solidFill>
                  <a:schemeClr val="tx1"/>
                </a:solidFill>
              </a:rPr>
              <a:t> en </a:t>
            </a:r>
            <a:r>
              <a:rPr lang="fr-BE" sz="1400" dirty="0" err="1" smtClean="0">
                <a:solidFill>
                  <a:schemeClr val="tx1"/>
                </a:solidFill>
              </a:rPr>
              <a:t>individueel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aangepast</a:t>
            </a:r>
            <a:r>
              <a:rPr lang="fr-BE" sz="1400" dirty="0" smtClean="0">
                <a:solidFill>
                  <a:schemeClr val="tx1"/>
                </a:solidFill>
              </a:rPr>
              <a:t> </a:t>
            </a:r>
            <a:r>
              <a:rPr lang="fr-BE" sz="1400" dirty="0" err="1" smtClean="0">
                <a:solidFill>
                  <a:schemeClr val="tx1"/>
                </a:solidFill>
              </a:rPr>
              <a:t>aan</a:t>
            </a:r>
            <a:r>
              <a:rPr lang="fr-BE" sz="1400" dirty="0" smtClean="0">
                <a:solidFill>
                  <a:schemeClr val="tx1"/>
                </a:solidFill>
              </a:rPr>
              <a:t> de </a:t>
            </a:r>
            <a:r>
              <a:rPr lang="fr-BE" sz="1400" dirty="0" err="1" smtClean="0">
                <a:solidFill>
                  <a:schemeClr val="tx1"/>
                </a:solidFill>
              </a:rPr>
              <a:t>patiënt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r>
              <a:rPr lang="fr-BE" sz="1400" dirty="0" smtClean="0">
                <a:solidFill>
                  <a:schemeClr val="tx1"/>
                </a:solidFill>
                <a:latin typeface="Calibri"/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  <a:latin typeface="Calibri"/>
              </a:rPr>
              <a:t>Trapsgewijs</a:t>
            </a:r>
            <a:r>
              <a:rPr lang="fr-BE" sz="1400" dirty="0" smtClean="0">
                <a:solidFill>
                  <a:schemeClr val="tx1"/>
                </a:solidFill>
              </a:rPr>
              <a:t> ↘ 2 </a:t>
            </a:r>
            <a:r>
              <a:rPr lang="fr-BE" sz="1400" dirty="0" smtClean="0">
                <a:solidFill>
                  <a:schemeClr val="tx1"/>
                </a:solidFill>
                <a:latin typeface="Calibri"/>
              </a:rPr>
              <a:t>mg </a:t>
            </a:r>
            <a:r>
              <a:rPr lang="fr-BE" sz="1400" dirty="0" err="1" smtClean="0">
                <a:solidFill>
                  <a:schemeClr val="tx1"/>
                </a:solidFill>
                <a:latin typeface="Calibri"/>
              </a:rPr>
              <a:t>diazepam</a:t>
            </a:r>
            <a:r>
              <a:rPr lang="fr-BE" sz="1400" dirty="0" smtClean="0">
                <a:solidFill>
                  <a:schemeClr val="tx1"/>
                </a:solidFill>
                <a:latin typeface="Calibri"/>
              </a:rPr>
              <a:t> (1mg)</a:t>
            </a:r>
            <a:endParaRPr lang="fr-BE" sz="1400" dirty="0" smtClean="0">
              <a:solidFill>
                <a:schemeClr val="tx1"/>
              </a:solidFill>
            </a:endParaRP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</a:t>
            </a:r>
            <a:r>
              <a:rPr lang="fr-BE" sz="1400" dirty="0" err="1" smtClean="0">
                <a:solidFill>
                  <a:schemeClr val="tx1"/>
                </a:solidFill>
              </a:rPr>
              <a:t>Mogelijkheid</a:t>
            </a:r>
            <a:r>
              <a:rPr lang="fr-BE" sz="1400" dirty="0" smtClean="0">
                <a:solidFill>
                  <a:schemeClr val="tx1"/>
                </a:solidFill>
              </a:rPr>
              <a:t> van langer plateau </a:t>
            </a: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r>
              <a:rPr lang="fr-BE" sz="1400" dirty="0" smtClean="0">
                <a:solidFill>
                  <a:schemeClr val="tx1"/>
                </a:solidFill>
              </a:rPr>
              <a:t>	0.5 mg </a:t>
            </a:r>
            <a:r>
              <a:rPr lang="fr-BE" sz="1400" dirty="0" smtClean="0">
                <a:solidFill>
                  <a:schemeClr val="tx1"/>
                </a:solidFill>
                <a:sym typeface="Wingdings" pitchFamily="2" charset="2"/>
              </a:rPr>
              <a:t> stop</a:t>
            </a:r>
          </a:p>
          <a:p>
            <a:pPr marL="85725">
              <a:buFont typeface="Wingdings" pitchFamily="2" charset="2"/>
              <a:buChar char="ü"/>
              <a:tabLst>
                <a:tab pos="447675" algn="l"/>
              </a:tabLst>
            </a:pPr>
            <a:endParaRPr lang="fr-BE" sz="14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85725">
              <a:tabLst>
                <a:tab pos="447675" algn="l"/>
              </a:tabLst>
            </a:pPr>
            <a:endParaRPr lang="fr-BE" sz="1400" dirty="0" smtClean="0">
              <a:solidFill>
                <a:schemeClr val="tx1"/>
              </a:solidFill>
            </a:endParaRPr>
          </a:p>
          <a:p>
            <a:pPr marL="85725" indent="-85725"/>
            <a:endParaRPr lang="fr-BE" sz="1400" dirty="0" smtClean="0">
              <a:solidFill>
                <a:schemeClr val="tx1"/>
              </a:solidFill>
            </a:endParaRPr>
          </a:p>
          <a:p>
            <a:pPr marL="85725" indent="-85725"/>
            <a:endParaRPr lang="fr-BE" sz="1400" dirty="0" smtClean="0">
              <a:solidFill>
                <a:schemeClr val="tx1"/>
              </a:solidFill>
            </a:endParaRPr>
          </a:p>
        </p:txBody>
      </p:sp>
      <p:sp>
        <p:nvSpPr>
          <p:cNvPr id="9" name="Rectangle à coins arrondis 12"/>
          <p:cNvSpPr/>
          <p:nvPr/>
        </p:nvSpPr>
        <p:spPr>
          <a:xfrm>
            <a:off x="287016" y="5661248"/>
            <a:ext cx="8856984" cy="360040"/>
          </a:xfrm>
          <a:prstGeom prst="roundRect">
            <a:avLst>
              <a:gd name="adj" fmla="val 303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indent="-85725"/>
            <a:endParaRPr lang="fr-BE" sz="1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"/>
            <a:r>
              <a:rPr lang="fr-BE" sz="1400" b="1" dirty="0" err="1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Follow</a:t>
            </a:r>
            <a:r>
              <a:rPr lang="fr-BE" sz="1400" b="1" dirty="0" smtClean="0">
                <a:solidFill>
                  <a:schemeClr val="tx1"/>
                </a:solidFill>
                <a:effectLst>
                  <a:outerShdw sx="1000" sy="1000" algn="tl">
                    <a:srgbClr val="000000"/>
                  </a:outerShdw>
                </a:effectLst>
              </a:rPr>
              <a:t>-up</a:t>
            </a:r>
          </a:p>
          <a:p>
            <a:pPr marL="85725" indent="-85725"/>
            <a:endParaRPr lang="fr-BE" sz="1400" dirty="0" smtClean="0">
              <a:solidFill>
                <a:schemeClr val="tx1"/>
              </a:solidFill>
            </a:endParaRPr>
          </a:p>
          <a:p>
            <a:pPr marL="85725" indent="-85725"/>
            <a:endParaRPr lang="fr-BE" sz="14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644008" y="4221088"/>
            <a:ext cx="4392488" cy="864096"/>
          </a:xfrm>
          <a:prstGeom prst="roundRect">
            <a:avLst>
              <a:gd name="adj" fmla="val 968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-85725" algn="ctr"/>
            <a:r>
              <a:rPr lang="fr-BE" sz="1400" b="1" dirty="0" err="1" smtClean="0">
                <a:solidFill>
                  <a:schemeClr val="tx1"/>
                </a:solidFill>
              </a:rPr>
              <a:t>Informatie</a:t>
            </a:r>
            <a:r>
              <a:rPr lang="fr-BE" sz="1400" b="1" dirty="0" smtClean="0">
                <a:solidFill>
                  <a:schemeClr val="tx1"/>
                </a:solidFill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</a:rPr>
              <a:t>geven</a:t>
            </a:r>
            <a:r>
              <a:rPr lang="fr-BE" sz="1400" b="1" dirty="0" smtClean="0">
                <a:solidFill>
                  <a:schemeClr val="tx1"/>
                </a:solidFill>
              </a:rPr>
              <a:t> over </a:t>
            </a:r>
            <a:r>
              <a:rPr lang="fr-BE" sz="1400" b="1" dirty="0" err="1" smtClean="0">
                <a:solidFill>
                  <a:schemeClr val="tx1"/>
                </a:solidFill>
              </a:rPr>
              <a:t>mogelijke</a:t>
            </a:r>
            <a:r>
              <a:rPr lang="fr-BE" sz="1400" b="1" dirty="0" smtClean="0">
                <a:solidFill>
                  <a:schemeClr val="tx1"/>
                </a:solidFill>
              </a:rPr>
              <a:t> </a:t>
            </a:r>
            <a:r>
              <a:rPr lang="fr-BE" sz="1400" b="1" dirty="0" err="1" smtClean="0">
                <a:solidFill>
                  <a:schemeClr val="tx1"/>
                </a:solidFill>
              </a:rPr>
              <a:t>ontwenningsverschijnselen</a:t>
            </a:r>
            <a:endParaRPr lang="fr-BE" sz="1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Sevrage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Boyce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</a:t>
            </a:r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Parr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2008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1" y="1591328"/>
          <a:ext cx="8640960" cy="266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772"/>
                <a:gridCol w="972722"/>
                <a:gridCol w="1878470"/>
                <a:gridCol w="2027379"/>
                <a:gridCol w="677617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N/n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746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zonder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hulpmedicatie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zonder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psychotherapie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Algemene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populatie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slaagpercentage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Direct na de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afbouw</a:t>
                      </a:r>
                      <a:endParaRPr lang="fr-FR" sz="1100" b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25 à 89%</a:t>
                      </a:r>
                    </a:p>
                    <a:p>
                      <a:pPr algn="ctr"/>
                      <a:r>
                        <a:rPr lang="fr-FR" sz="1100" b="0" noProof="0" dirty="0" err="1" smtClean="0">
                          <a:latin typeface="+mn-lt"/>
                        </a:rPr>
                        <a:t>Tijdens</a:t>
                      </a:r>
                      <a:r>
                        <a:rPr lang="fr-FR" sz="1100" b="0" noProof="0" dirty="0" smtClean="0">
                          <a:latin typeface="+mn-lt"/>
                        </a:rPr>
                        <a:t> de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follow</a:t>
                      </a:r>
                      <a:r>
                        <a:rPr lang="fr-FR" sz="1100" b="0" noProof="0" dirty="0" smtClean="0">
                          <a:latin typeface="+mn-lt"/>
                        </a:rPr>
                        <a:t>-up</a:t>
                      </a:r>
                      <a:endParaRPr lang="fr-FR" sz="11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baseline="0" noProof="0" dirty="0" smtClean="0">
                          <a:latin typeface="+mn-lt"/>
                        </a:rPr>
                        <a:t>32 à 66%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274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psychotherapie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zonder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psychotherapie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Slaagkans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einde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afbouwperiode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Faveur  association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OR=1,82 (IC 95% 1.25 à 2.67)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7/454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Slaagkans</a:t>
                      </a:r>
                      <a:r>
                        <a:rPr lang="fr-FR" sz="1100" b="0" noProof="0" dirty="0" smtClean="0">
                          <a:latin typeface="+mn-lt"/>
                        </a:rPr>
                        <a:t> op langer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termijn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Faveur  association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noProof="0" dirty="0" smtClean="0">
                          <a:latin typeface="+mn-lt"/>
                        </a:rPr>
                        <a:t>OR= 1.88 (IC  95% 1.19 à 2.97)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6/308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 = Méta-analyse; RCT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controlled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Essai clinique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randomisé contrôlé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d’essais cliniques randomisés contrôlés (RCT); 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Sevrage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536" y="6510536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Curran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600" dirty="0" smtClean="0">
                <a:solidFill>
                  <a:srgbClr val="688F63"/>
                </a:solidFill>
                <a:latin typeface="Calibri" pitchFamily="34" charset="0"/>
              </a:rPr>
              <a:t>Personne âgée</a:t>
            </a:r>
            <a:endParaRPr lang="fr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591328"/>
          <a:ext cx="8640960" cy="31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0905"/>
                <a:gridCol w="1149729"/>
                <a:gridCol w="2261175"/>
                <a:gridCol w="1364362"/>
                <a:gridCol w="454789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op 8-9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follow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-up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van 3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met placebo (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patiënten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bereid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om te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stoppen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(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groep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Voortzetten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hypnoticum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ged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weken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patiënten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bereid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om te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stoppen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met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mogelijkheid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nadien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groep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Contrôle (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patiënten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niet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bereid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om te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stoppen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groep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C)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Chronische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gebruikers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(13-15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jaar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77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jaar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huisartsengeneeskunde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ontwenningsverschijnselen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 entre A et B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104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Cognitieve</a:t>
                      </a:r>
                      <a:r>
                        <a:rPr lang="fr-FR" sz="1100" b="0" noProof="0" dirty="0" smtClean="0">
                          <a:latin typeface="+mn-lt"/>
                        </a:rPr>
                        <a:t> en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psychomotorische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functies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na 12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wk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 entre A et B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384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ZR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stemming</a:t>
                      </a:r>
                      <a:r>
                        <a:rPr lang="fr-FR" sz="1100" b="0" noProof="0" dirty="0" smtClean="0">
                          <a:latin typeface="+mn-lt"/>
                        </a:rPr>
                        <a:t>,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lichamelijke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symptomen</a:t>
                      </a:r>
                      <a:r>
                        <a:rPr lang="fr-FR" sz="1100" b="0" noProof="0" dirty="0" smtClean="0">
                          <a:latin typeface="+mn-lt"/>
                        </a:rPr>
                        <a:t>,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slaapproblemen</a:t>
                      </a:r>
                      <a:r>
                        <a:rPr lang="fr-FR" sz="1100" b="0" noProof="0" dirty="0" smtClean="0">
                          <a:latin typeface="+mn-lt"/>
                        </a:rPr>
                        <a:t>,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levenskwaliteit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NS entre A et B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06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Fonctions cognitives et psychomotrices à 24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sem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Meilleurs dans groupes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smtClean="0">
                          <a:latin typeface="+mn-lt"/>
                        </a:rPr>
                        <a:t>A et B que C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37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Slaagpercentage</a:t>
                      </a: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6 </a:t>
                      </a: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mnd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80%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48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Opmerking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Niet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patiënten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groep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waren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gestopt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 12 </a:t>
                      </a:r>
                      <a:r>
                        <a:rPr lang="fr-FR" sz="1100" b="0" kern="1200" baseline="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weken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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geen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definitief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besluit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bij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aanvang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van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deze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studie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controlled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Essai clinique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randomisé contrôlé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Sevrage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381328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Habraken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1997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600" dirty="0" smtClean="0">
                <a:solidFill>
                  <a:srgbClr val="688F63"/>
                </a:solidFill>
                <a:latin typeface="Calibri" pitchFamily="34" charset="0"/>
              </a:rPr>
              <a:t>Personne âgée</a:t>
            </a:r>
            <a:endParaRPr lang="fr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graphicFrame>
        <p:nvGraphicFramePr>
          <p:cNvPr id="7" name="Tableau 5"/>
          <p:cNvGraphicFramePr>
            <a:graphicFrameLocks noGrp="1"/>
          </p:cNvGraphicFramePr>
          <p:nvPr/>
        </p:nvGraphicFramePr>
        <p:xfrm>
          <a:off x="251521" y="1591328"/>
          <a:ext cx="8640959" cy="357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136"/>
                <a:gridCol w="829899"/>
                <a:gridCol w="754454"/>
                <a:gridCol w="2037028"/>
                <a:gridCol w="2716036"/>
                <a:gridCol w="41740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Geleidelijke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vervanging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door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placebo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groep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Voortzetten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Suivi 1 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Belgique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 moyen 84 ans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Slaapkwaliteit</a:t>
                      </a:r>
                      <a:r>
                        <a:rPr lang="fr-FR" sz="1100" b="0" noProof="0" dirty="0" smtClean="0">
                          <a:latin typeface="+mn-lt"/>
                        </a:rPr>
                        <a:t> (ZR)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tijdens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stopperiode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 rapport au départ,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endParaRPr lang="fr-FR" sz="1100" b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100" b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minder</a:t>
                      </a: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goede</a:t>
                      </a: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kwaliteit</a:t>
                      </a: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in </a:t>
                      </a:r>
                      <a:r>
                        <a:rPr lang="fr-FR" sz="1100" b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groep</a:t>
                      </a: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afbouw</a:t>
                      </a:r>
                      <a:endParaRPr lang="fr-FR" sz="1100" b="0" baseline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fr-FR" sz="11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Herstel</a:t>
                      </a:r>
                      <a:r>
                        <a:rPr lang="fr-FR" sz="11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na </a:t>
                      </a:r>
                      <a:r>
                        <a:rPr lang="fr-FR" sz="11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afbouwperiode</a:t>
                      </a:r>
                      <a:endParaRPr lang="fr-FR" sz="11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55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Symptômes de sevrage (AR)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 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Mentaal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functioneren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en ADL (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observatie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vpk</a:t>
                      </a:r>
                      <a:r>
                        <a:rPr lang="fr-FR" sz="1100" b="0" noProof="0" dirty="0" smtClean="0">
                          <a:latin typeface="+mn-lt"/>
                        </a:rPr>
                        <a:t>) na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1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jaar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err="1" smtClean="0">
                          <a:latin typeface="+mn-lt"/>
                        </a:rPr>
                        <a:t>Beter</a:t>
                      </a:r>
                      <a:r>
                        <a:rPr lang="fr-FR" sz="1100" b="0" noProof="0" dirty="0" smtClean="0">
                          <a:latin typeface="+mn-lt"/>
                        </a:rPr>
                        <a:t> in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groep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afbouw</a:t>
                      </a:r>
                      <a:endParaRPr lang="fr-FR" sz="1100" b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(2/3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nog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steeds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placebo na 1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jaar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,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overige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patiënten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meestal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terug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slaapmiddelen</a:t>
                      </a:r>
                      <a:r>
                        <a:rPr lang="fr-FR" sz="1100" b="0" baseline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fr-FR" sz="1100" b="0" noProof="0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4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Emotioneel</a:t>
                      </a:r>
                      <a:r>
                        <a:rPr lang="fr-FR" sz="1100" b="0" noProof="0" dirty="0" smtClean="0">
                          <a:latin typeface="+mn-lt"/>
                        </a:rPr>
                        <a:t> en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sociaal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functioneren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123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Evolutie dagelijks functioneren (observatie </a:t>
                      </a:r>
                      <a:r>
                        <a:rPr lang="nl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vpk</a:t>
                      </a:r>
                      <a:r>
                        <a:rPr lang="nl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na 6 </a:t>
                      </a:r>
                      <a:r>
                        <a:rPr lang="nl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mnd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err="1" smtClean="0">
                          <a:latin typeface="+mn-lt"/>
                        </a:rPr>
                        <a:t>Afbouw</a:t>
                      </a:r>
                      <a:r>
                        <a:rPr lang="fr-FR" sz="1100" b="0" noProof="0" dirty="0" smtClean="0">
                          <a:latin typeface="+mn-lt"/>
                        </a:rPr>
                        <a:t>: 1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persoon</a:t>
                      </a:r>
                      <a:r>
                        <a:rPr lang="fr-FR" sz="1100" b="0" noProof="0" dirty="0" smtClean="0">
                          <a:latin typeface="+mn-lt"/>
                        </a:rPr>
                        <a:t> op 3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verbetert</a:t>
                      </a:r>
                      <a:endParaRPr lang="fr-FR" sz="11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baseline="0" noProof="0" dirty="0" err="1" smtClean="0">
                          <a:latin typeface="+mn-lt"/>
                        </a:rPr>
                        <a:t>Benzo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: 1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persoon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op 3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verslechtert</a:t>
                      </a:r>
                      <a:endParaRPr lang="fr-FR" sz="1100" b="0" baseline="0" noProof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fr-FR" sz="1100" b="0" baseline="0" noProof="0" dirty="0" smtClean="0">
                          <a:latin typeface="+mn-lt"/>
                        </a:rPr>
                        <a:t>2x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zo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veel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achteruitgang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in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groep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benzo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controlled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Essai clinique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randomisé contrôlé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WASO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wake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after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sleep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onset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(durée des réveils après endormissement);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 = auto-rapport; PSG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polysomnographie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NM = non-mentionné; 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endParaRPr lang="fr-FR" sz="1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/>
          <p:cNvGraphicFramePr>
            <a:graphicFrameLocks noGrp="1"/>
          </p:cNvGraphicFramePr>
          <p:nvPr/>
        </p:nvGraphicFramePr>
        <p:xfrm>
          <a:off x="251520" y="1412776"/>
          <a:ext cx="8640960" cy="505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918"/>
                <a:gridCol w="829899"/>
                <a:gridCol w="905346"/>
                <a:gridCol w="1961582"/>
                <a:gridCol w="2338809"/>
                <a:gridCol w="41740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Durée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fr-FR" sz="11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Critère d’évaluation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Résultat</a:t>
                      </a:r>
                      <a:endParaRPr lang="fr-FR" sz="1100" b="1" kern="1200" baseline="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</a:t>
                      </a:r>
                      <a:endParaRPr lang="fr-FR" sz="11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602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consult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 15-20 min /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(2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consult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v 15-20 min /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TCC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(1 </a:t>
                      </a: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sessie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90 min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fr-FR" sz="1100" b="1" kern="1200" baseline="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wk</a:t>
                      </a:r>
                      <a:r>
                        <a:rPr lang="fr-FR" sz="1100" b="1" kern="1200" baseline="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+ 1 session de suivi)</a:t>
                      </a:r>
                      <a:endParaRPr lang="fr-FR" sz="1100" b="1" kern="120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Intervention 8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Suivi 1 an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Gemiddelde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leeftijd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 4 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%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personen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die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benzo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stopte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na 8 </a:t>
                      </a:r>
                      <a:r>
                        <a:rPr lang="fr-FR" sz="1100" b="0" baseline="0" noProof="0" dirty="0" err="1" smtClean="0">
                          <a:latin typeface="+mn-lt"/>
                        </a:rPr>
                        <a:t>wk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77% (association) vs 38%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65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% personne ayant arrêté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benzo</a:t>
                      </a:r>
                      <a:endParaRPr lang="fr-FR" sz="1100" b="0" noProof="0" dirty="0" smtClean="0">
                        <a:latin typeface="+mn-lt"/>
                      </a:endParaRP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à 1 an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70% (association) vs 24%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smtClean="0">
                          <a:latin typeface="+mn-lt"/>
                        </a:rPr>
                        <a:t>Sommeil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NM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6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100" b="0" noProof="0" dirty="0" err="1" smtClean="0">
                          <a:latin typeface="+mn-lt"/>
                        </a:rPr>
                        <a:t>Algemeen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functioneren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tijdens</a:t>
                      </a:r>
                      <a:r>
                        <a:rPr lang="fr-FR" sz="1100" b="0" noProof="0" dirty="0" smtClean="0">
                          <a:latin typeface="+mn-lt"/>
                        </a:rPr>
                        <a:t> </a:t>
                      </a:r>
                      <a:r>
                        <a:rPr lang="fr-FR" sz="1100" b="0" noProof="0" dirty="0" err="1" smtClean="0">
                          <a:latin typeface="+mn-lt"/>
                        </a:rPr>
                        <a:t>afbouw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NM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096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CGT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noProof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Afbouw</a:t>
                      </a:r>
                      <a:r>
                        <a:rPr lang="fr-FR" sz="11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+ CGT</a:t>
                      </a: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Intervention 10 </a:t>
                      </a:r>
                      <a:r>
                        <a:rPr lang="fr-BE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endParaRPr lang="fr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Suivi 1 an</a:t>
                      </a:r>
                      <a:endParaRPr lang="fr-BE" sz="11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Insomnie primaire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Gemiddelde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leeftijd</a:t>
                      </a: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62,5 ans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chronisch</a:t>
                      </a:r>
                      <a:r>
                        <a:rPr lang="fr-FR" sz="11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Symptômes sevrage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  <a:r>
                        <a:rPr lang="fr-FR" sz="1100" b="0" baseline="0" noProof="0" dirty="0" smtClean="0">
                          <a:latin typeface="+mn-lt"/>
                        </a:rPr>
                        <a:t> dans groupe arrêt progressif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76</a:t>
                      </a: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53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personen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die </a:t>
                      </a:r>
                      <a:r>
                        <a:rPr lang="fr-BE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stopte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fr-BE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einde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100" b="0" kern="1200" baseline="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interventie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Calibri"/>
                        </a:rPr>
                        <a:t>85% (</a:t>
                      </a:r>
                      <a:r>
                        <a:rPr lang="fr-FR" sz="1100" b="0" noProof="0" dirty="0" err="1" smtClean="0">
                          <a:latin typeface="Calibri"/>
                        </a:rPr>
                        <a:t>combinatie</a:t>
                      </a:r>
                      <a:r>
                        <a:rPr lang="fr-FR" sz="1100" b="0" noProof="0" dirty="0" smtClean="0">
                          <a:latin typeface="Calibri"/>
                        </a:rPr>
                        <a:t>) vs 54% (CGT) vs 48% (</a:t>
                      </a:r>
                      <a:r>
                        <a:rPr lang="fr-FR" sz="1100" b="0" noProof="0" dirty="0" err="1" smtClean="0">
                          <a:latin typeface="Calibri"/>
                        </a:rPr>
                        <a:t>afbouw</a:t>
                      </a:r>
                      <a:r>
                        <a:rPr lang="fr-FR" sz="1100" b="0" noProof="0" dirty="0" smtClean="0">
                          <a:latin typeface="Calibri"/>
                        </a:rPr>
                        <a:t>)</a:t>
                      </a:r>
                    </a:p>
                    <a:p>
                      <a:pPr algn="ctr"/>
                      <a:r>
                        <a:rPr lang="fr-FR" sz="1100" b="0" noProof="0" dirty="0" err="1" smtClean="0">
                          <a:latin typeface="Calibri"/>
                        </a:rPr>
                        <a:t>Significatieve</a:t>
                      </a:r>
                      <a:r>
                        <a:rPr lang="fr-FR" sz="1100" b="0" noProof="0" dirty="0" smtClean="0">
                          <a:latin typeface="+mn-lt"/>
                        </a:rPr>
                        <a:t> ↘ in</a:t>
                      </a:r>
                      <a:r>
                        <a:rPr lang="fr-FR" sz="1100" b="0" noProof="0" dirty="0" smtClean="0">
                          <a:latin typeface="Calibri"/>
                        </a:rPr>
                        <a:t> 3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groepen</a:t>
                      </a:r>
                      <a:endParaRPr lang="fr-FR" sz="1100" b="0" baseline="0" noProof="0" dirty="0" smtClean="0">
                        <a:latin typeface="Calibri"/>
                      </a:endParaRPr>
                    </a:p>
                    <a:p>
                      <a:pPr algn="ctr"/>
                      <a:r>
                        <a:rPr lang="fr-FR" sz="1100" b="0" baseline="0" noProof="0" dirty="0" err="1" smtClean="0">
                          <a:latin typeface="Calibri"/>
                        </a:rPr>
                        <a:t>Meer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uitgesproken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effect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 in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groep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combinatie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040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Qualité</a:t>
                      </a:r>
                      <a:r>
                        <a:rPr lang="fr-BE" sz="1100" b="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sommeil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 faveur TCC (avec ou sans</a:t>
                      </a:r>
                      <a:r>
                        <a:rPr lang="fr-BE" sz="1100" dirty="0" smtClean="0">
                          <a:solidFill>
                            <a:srgbClr val="FF0000"/>
                          </a:solidFill>
                        </a:rPr>
                        <a:t> arrêt progressif) vs. arrêt progressif</a:t>
                      </a:r>
                      <a:r>
                        <a:rPr lang="fr-BE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100" b="0" noProof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vs arrêt progressif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16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Diepe</a:t>
                      </a: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slaap</a:t>
                      </a: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en REM</a:t>
                      </a:r>
                      <a:endParaRPr lang="fr-BE" sz="11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noProof="0" dirty="0" smtClean="0">
                          <a:latin typeface="Calibri"/>
                        </a:rPr>
                        <a:t>↗ in </a:t>
                      </a:r>
                      <a:r>
                        <a:rPr lang="fr-FR" sz="1100" b="0" baseline="0" noProof="0" dirty="0" smtClean="0">
                          <a:latin typeface="Calibri"/>
                        </a:rPr>
                        <a:t>3 </a:t>
                      </a:r>
                      <a:r>
                        <a:rPr lang="fr-FR" sz="1100" b="0" baseline="0" noProof="0" dirty="0" err="1" smtClean="0">
                          <a:latin typeface="Calibri"/>
                        </a:rPr>
                        <a:t>groepen</a:t>
                      </a:r>
                      <a:endParaRPr lang="fr-FR" sz="1100" b="0" noProof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kern="1200" noProof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patients ayant arrêté </a:t>
                      </a:r>
                      <a:r>
                        <a:rPr lang="fr-BE" sz="1100" b="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benzo</a:t>
                      </a:r>
                      <a:endParaRPr lang="fr-BE" sz="11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BE" sz="1100" b="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après 12 mois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59% (association) vs 52</a:t>
                      </a:r>
                      <a:r>
                        <a:rPr lang="fr-FR" sz="1100" b="0" noProof="0" smtClean="0">
                          <a:latin typeface="+mn-lt"/>
                        </a:rPr>
                        <a:t>% (CGT) </a:t>
                      </a:r>
                      <a:r>
                        <a:rPr lang="fr-FR" sz="1100" b="0" noProof="0" dirty="0" smtClean="0">
                          <a:latin typeface="+mn-lt"/>
                        </a:rPr>
                        <a:t>vs 33% (arrêt progressif)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noProof="0" dirty="0" smtClean="0">
                          <a:latin typeface="+mn-lt"/>
                        </a:rPr>
                        <a:t>NS</a:t>
                      </a: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6474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TCC= thérapie cognitive et comportementale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NS =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non-significatif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n = nombre total de patients pour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ces </a:t>
                      </a:r>
                      <a:r>
                        <a:rPr lang="fr-FR" sz="1000" b="0" baseline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RCT’s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RCT = 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randomised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fr-FR" sz="1000" b="0" noProof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controlled</a:t>
                      </a:r>
                      <a:r>
                        <a:rPr lang="fr-FR" sz="1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trial = Essai clinique</a:t>
                      </a:r>
                      <a:r>
                        <a:rPr lang="fr-FR" sz="1000" b="0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randomisé contrôlé</a:t>
                      </a:r>
                      <a:r>
                        <a:rPr lang="fr-FR" sz="1000" b="0" baseline="0" noProof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fr-FR" sz="1000" b="0" noProof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0" marR="0" lvl="0" indent="-1016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 smtClean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rgbClr val="688F6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Sevrage + TCC vs sevrage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rgbClr val="688F6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6525344"/>
            <a:ext cx="6172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err="1" smtClean="0">
                <a:latin typeface="Calibri" pitchFamily="34" charset="0"/>
                <a:cs typeface="Arial" pitchFamily="34" charset="0"/>
              </a:rPr>
              <a:t>Baillargeon</a:t>
            </a:r>
            <a:r>
              <a:rPr lang="nl-BE" sz="900" i="1" dirty="0" smtClean="0">
                <a:latin typeface="Calibri" pitchFamily="34" charset="0"/>
                <a:cs typeface="Arial" pitchFamily="34" charset="0"/>
              </a:rPr>
              <a:t> 2003, Morin 2004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2600" dirty="0" smtClean="0">
                <a:solidFill>
                  <a:srgbClr val="688F63"/>
                </a:solidFill>
                <a:latin typeface="Calibri" pitchFamily="34" charset="0"/>
              </a:rPr>
              <a:t>Personne âgée</a:t>
            </a:r>
            <a:endParaRPr lang="fr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Insomnia</a:t>
            </a:r>
            <a:endParaRPr lang="nl-BE" dirty="0" smtClean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518864" y="1340768"/>
            <a:ext cx="8229600" cy="4320480"/>
          </a:xfrm>
        </p:spPr>
        <p:txBody>
          <a:bodyPr/>
          <a:lstStyle/>
          <a:p>
            <a:r>
              <a:rPr lang="nl-BE" sz="1800" b="1" dirty="0" smtClean="0"/>
              <a:t>Definitie </a:t>
            </a:r>
            <a:r>
              <a:rPr lang="nl-BE" sz="1800" b="1" dirty="0" err="1" smtClean="0"/>
              <a:t>Insomnia</a:t>
            </a:r>
            <a:r>
              <a:rPr lang="nl-BE" sz="1800" b="1" dirty="0" smtClean="0"/>
              <a:t> </a:t>
            </a:r>
          </a:p>
          <a:p>
            <a:pPr>
              <a:buNone/>
            </a:pPr>
            <a:r>
              <a:rPr lang="nl-BE" sz="1800" dirty="0" smtClean="0"/>
              <a:t>	= 	subjectief probleem met inslapen, met doorslapen of met te vroeg wakker 	worden, of probleem van een onvoldoende herstellende slaap, ondanks 	gunstige omstandigheden om te slapen </a:t>
            </a:r>
            <a:r>
              <a:rPr lang="nl-BE" sz="1800" b="1" dirty="0" smtClean="0"/>
              <a:t>+</a:t>
            </a:r>
            <a:r>
              <a:rPr lang="nl-BE" sz="1800" dirty="0" smtClean="0"/>
              <a:t> verstoord functioneren overdag</a:t>
            </a:r>
          </a:p>
          <a:p>
            <a:pPr>
              <a:buNone/>
            </a:pPr>
            <a:endParaRPr lang="nl-BE" sz="500" dirty="0" smtClean="0"/>
          </a:p>
          <a:p>
            <a:r>
              <a:rPr lang="nl-BE" sz="1800" b="1" dirty="0" err="1" smtClean="0"/>
              <a:t>Insomnia</a:t>
            </a:r>
            <a:r>
              <a:rPr lang="nl-BE" sz="1800" b="1" dirty="0" smtClean="0"/>
              <a:t> ↔ </a:t>
            </a:r>
            <a:r>
              <a:rPr lang="nl-BE" sz="1800" b="1" dirty="0" err="1" smtClean="0"/>
              <a:t>Pseudo-insomnia</a:t>
            </a:r>
            <a:r>
              <a:rPr lang="nl-BE" sz="1800" b="1" dirty="0" smtClean="0"/>
              <a:t> = </a:t>
            </a:r>
            <a:r>
              <a:rPr lang="nl-BE" sz="1800" dirty="0" smtClean="0"/>
              <a:t>indien geen hinder overdag</a:t>
            </a:r>
          </a:p>
          <a:p>
            <a:endParaRPr lang="nl-BE" sz="500" dirty="0" smtClean="0"/>
          </a:p>
          <a:p>
            <a:r>
              <a:rPr lang="nl-BE" sz="1800" b="1" dirty="0" smtClean="0"/>
              <a:t>Primaire </a:t>
            </a:r>
            <a:r>
              <a:rPr lang="nl-BE" sz="1800" b="1" dirty="0" err="1" smtClean="0"/>
              <a:t>insomnia</a:t>
            </a:r>
            <a:r>
              <a:rPr lang="nl-BE" sz="1800" b="1" dirty="0" smtClean="0"/>
              <a:t> </a:t>
            </a:r>
            <a:r>
              <a:rPr lang="nl-BE" sz="1800" dirty="0" smtClean="0"/>
              <a:t>: geen duidelijke oorzaak gekend</a:t>
            </a:r>
          </a:p>
          <a:p>
            <a:endParaRPr lang="nl-BE" sz="500" dirty="0" smtClean="0"/>
          </a:p>
          <a:p>
            <a:pPr>
              <a:buNone/>
            </a:pPr>
            <a:r>
              <a:rPr lang="nl-BE" sz="1800" b="1" dirty="0" smtClean="0"/>
              <a:t>	Secundaire </a:t>
            </a:r>
            <a:r>
              <a:rPr lang="nl-BE" sz="1800" b="1" dirty="0" err="1" smtClean="0"/>
              <a:t>insomnia</a:t>
            </a:r>
            <a:r>
              <a:rPr lang="nl-BE" sz="1800" b="1" dirty="0" smtClean="0"/>
              <a:t> </a:t>
            </a:r>
            <a:r>
              <a:rPr lang="nl-BE" sz="1800" dirty="0" smtClean="0"/>
              <a:t>of insomnia met comorbiditeit</a:t>
            </a:r>
          </a:p>
          <a:p>
            <a:pPr>
              <a:buNone/>
            </a:pPr>
            <a:endParaRPr lang="nl-BE" sz="500" dirty="0" smtClean="0"/>
          </a:p>
          <a:p>
            <a:r>
              <a:rPr lang="nl-BE" sz="1800" b="1" dirty="0" smtClean="0"/>
              <a:t>Specifieke slaapaandoeningen: </a:t>
            </a:r>
            <a:r>
              <a:rPr lang="nl-BE" sz="1800" dirty="0" smtClean="0"/>
              <a:t>slaapapneu, narcolepsie, </a:t>
            </a:r>
            <a:r>
              <a:rPr lang="nl-BE" sz="1800" dirty="0" err="1" smtClean="0"/>
              <a:t>Restless</a:t>
            </a:r>
            <a:r>
              <a:rPr lang="nl-BE" sz="1800" dirty="0" smtClean="0"/>
              <a:t> </a:t>
            </a:r>
            <a:r>
              <a:rPr lang="nl-BE" sz="1800" dirty="0" err="1" smtClean="0"/>
              <a:t>Legs</a:t>
            </a:r>
            <a:r>
              <a:rPr lang="nl-BE" sz="1800" dirty="0" smtClean="0"/>
              <a:t> </a:t>
            </a:r>
            <a:r>
              <a:rPr lang="nl-BE" sz="1800" dirty="0" err="1" smtClean="0"/>
              <a:t>Syndrome</a:t>
            </a:r>
            <a:r>
              <a:rPr lang="nl-BE" sz="1800" dirty="0" smtClean="0"/>
              <a:t>, </a:t>
            </a:r>
            <a:r>
              <a:rPr lang="nl-BE" sz="1800" dirty="0" err="1" smtClean="0"/>
              <a:t>Periodic</a:t>
            </a:r>
            <a:r>
              <a:rPr lang="nl-BE" sz="1800" dirty="0" smtClean="0"/>
              <a:t> </a:t>
            </a:r>
            <a:r>
              <a:rPr lang="nl-BE" sz="1800" dirty="0" err="1" smtClean="0"/>
              <a:t>Limbs</a:t>
            </a:r>
            <a:r>
              <a:rPr lang="nl-BE" sz="1800" dirty="0" smtClean="0"/>
              <a:t> </a:t>
            </a:r>
            <a:r>
              <a:rPr lang="nl-BE" sz="1800" dirty="0" err="1" smtClean="0"/>
              <a:t>Movement</a:t>
            </a:r>
            <a:r>
              <a:rPr lang="nl-BE" sz="1800" dirty="0" smtClean="0"/>
              <a:t> Disorder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Insomnia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686800" cy="4865688"/>
          </a:xfrm>
        </p:spPr>
        <p:txBody>
          <a:bodyPr/>
          <a:lstStyle/>
          <a:p>
            <a:pPr>
              <a:buNone/>
            </a:pPr>
            <a:r>
              <a:rPr lang="nl-BE" sz="1800" b="1" dirty="0" smtClean="0"/>
              <a:t>Beperkte gegevens</a:t>
            </a:r>
          </a:p>
          <a:p>
            <a:r>
              <a:rPr lang="nl-BE" sz="1800" b="1" dirty="0" smtClean="0"/>
              <a:t>Lage kans op spontane remissie</a:t>
            </a:r>
          </a:p>
          <a:p>
            <a:r>
              <a:rPr lang="nl-BE" sz="1800" b="1" dirty="0" smtClean="0"/>
              <a:t>Mogelijk herval</a:t>
            </a:r>
          </a:p>
          <a:p>
            <a:r>
              <a:rPr lang="nl-BE" sz="1800" b="1" dirty="0" smtClean="0"/>
              <a:t>Gaat gepaard met</a:t>
            </a:r>
          </a:p>
          <a:p>
            <a:pPr>
              <a:buNone/>
            </a:pPr>
            <a:r>
              <a:rPr lang="nl-BE" sz="1800" dirty="0" smtClean="0"/>
              <a:t>		Problemen op vlak van functioneren thuis en op het werk (waarvan absenteïsme)</a:t>
            </a:r>
          </a:p>
          <a:p>
            <a:pPr>
              <a:buNone/>
            </a:pPr>
            <a:r>
              <a:rPr lang="nl-BE" sz="1800" dirty="0" smtClean="0"/>
              <a:t>		Verkeersongevallen </a:t>
            </a:r>
          </a:p>
          <a:p>
            <a:pPr>
              <a:buNone/>
            </a:pPr>
            <a:r>
              <a:rPr lang="nl-BE" sz="1800" dirty="0" smtClean="0"/>
              <a:t>		Arbeidsongevallen</a:t>
            </a:r>
          </a:p>
          <a:p>
            <a:pPr>
              <a:buNone/>
            </a:pPr>
            <a:r>
              <a:rPr lang="nl-BE" sz="1800" dirty="0" smtClean="0"/>
              <a:t>		Psychiatrische problemen: angst, dementie, depressie</a:t>
            </a:r>
          </a:p>
          <a:p>
            <a:pPr>
              <a:buNone/>
            </a:pPr>
            <a:r>
              <a:rPr lang="nl-BE" sz="1800" dirty="0" smtClean="0"/>
              <a:t>		Verslaving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8382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600" dirty="0" smtClean="0">
                <a:solidFill>
                  <a:srgbClr val="688F63"/>
                </a:solidFill>
                <a:latin typeface="Calibri" pitchFamily="34" charset="0"/>
              </a:rPr>
              <a:t>Natuurlijk verloop</a:t>
            </a:r>
            <a:endParaRPr lang="nl-BE" sz="2600" dirty="0">
              <a:solidFill>
                <a:srgbClr val="688F63"/>
              </a:solidFill>
              <a:latin typeface="Calibri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6024" y="6381328"/>
            <a:ext cx="617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nl-BE" sz="900" i="1" dirty="0" smtClean="0">
                <a:latin typeface="+mj-lt"/>
                <a:cs typeface="Arial" pitchFamily="34" charset="0"/>
              </a:rPr>
              <a:t>CKS 2009, NIH 2005, Aanbeveling Domus </a:t>
            </a:r>
            <a:r>
              <a:rPr lang="nl-BE" sz="900" i="1" dirty="0" err="1" smtClean="0">
                <a:latin typeface="+mj-lt"/>
                <a:cs typeface="Arial" pitchFamily="34" charset="0"/>
              </a:rPr>
              <a:t>Medica</a:t>
            </a:r>
            <a:r>
              <a:rPr lang="nl-BE" sz="900" i="1" dirty="0" smtClean="0">
                <a:latin typeface="+mj-lt"/>
                <a:cs typeface="Arial" pitchFamily="34" charset="0"/>
              </a:rPr>
              <a:t> 2005</a:t>
            </a:r>
            <a:r>
              <a:rPr lang="fr-FR" sz="900" i="1" dirty="0" smtClean="0">
                <a:latin typeface="+mj-lt"/>
              </a:rPr>
              <a:t>, </a:t>
            </a:r>
          </a:p>
          <a:p>
            <a:pPr eaLnBrk="0" hangingPunct="0"/>
            <a:r>
              <a:rPr lang="fr-FR" sz="900" i="1" dirty="0" err="1" smtClean="0">
                <a:latin typeface="+mj-lt"/>
              </a:rPr>
              <a:t>Sateia</a:t>
            </a:r>
            <a:r>
              <a:rPr lang="fr-FR" sz="900" i="1" dirty="0" smtClean="0">
                <a:latin typeface="+mj-lt"/>
              </a:rPr>
              <a:t> 2004, Montgomery CE 2009</a:t>
            </a:r>
            <a:r>
              <a:rPr lang="nl-BE" sz="900" i="1" dirty="0" smtClean="0">
                <a:latin typeface="+mj-lt"/>
                <a:cs typeface="Arial" pitchFamily="34" charset="0"/>
              </a:rPr>
              <a:t> </a:t>
            </a:r>
            <a:endParaRPr lang="fr-FR" sz="900" i="1" dirty="0">
              <a:latin typeface="+mj-lt"/>
            </a:endParaRPr>
          </a:p>
        </p:txBody>
      </p:sp>
      <p:graphicFrame>
        <p:nvGraphicFramePr>
          <p:cNvPr id="6" name="Diagramme 5"/>
          <p:cNvGraphicFramePr/>
          <p:nvPr/>
        </p:nvGraphicFramePr>
        <p:xfrm>
          <a:off x="3563888" y="5013176"/>
          <a:ext cx="513623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nl-BE" b="1" dirty="0" smtClean="0">
                <a:solidFill>
                  <a:schemeClr val="bg1"/>
                </a:solidFill>
              </a:rPr>
              <a:t>Patiënt die geen slaapmiddel gebruikt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24373</TotalTime>
  <Words>6272</Words>
  <Application>Microsoft Office PowerPoint</Application>
  <PresentationFormat>Diavoorstelling (4:3)</PresentationFormat>
  <Paragraphs>1701</Paragraphs>
  <Slides>70</Slides>
  <Notes>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70</vt:i4>
      </vt:variant>
    </vt:vector>
  </HeadingPairs>
  <TitlesOfParts>
    <vt:vector size="72" baseType="lpstr">
      <vt:lpstr>Office-thema</vt:lpstr>
      <vt:lpstr>Photo Editor-foto</vt:lpstr>
      <vt:lpstr>De aanpak van slapeloosheid</vt:lpstr>
      <vt:lpstr>Dia 2</vt:lpstr>
      <vt:lpstr>Doelstellingen</vt:lpstr>
      <vt:lpstr>Dia 4</vt:lpstr>
      <vt:lpstr>Methodologie</vt:lpstr>
      <vt:lpstr>De aanpak van slapeloosheid</vt:lpstr>
      <vt:lpstr>Insomnia</vt:lpstr>
      <vt:lpstr>Insomnia</vt:lpstr>
      <vt:lpstr>Patiënt die geen slaapmiddel gebruikt</vt:lpstr>
      <vt:lpstr>Anamnese</vt:lpstr>
      <vt:lpstr>Anamnese</vt:lpstr>
      <vt:lpstr>Diagnostisch landschap</vt:lpstr>
      <vt:lpstr>Diagnostisch landschap</vt:lpstr>
      <vt:lpstr>Aanvullend onderzoek</vt:lpstr>
      <vt:lpstr>Dia 15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 medicamenteuze aanpak</vt:lpstr>
      <vt:lpstr>Niet-medicamenteuze aanpak</vt:lpstr>
      <vt:lpstr>Niet medicamenteuze aanpak</vt:lpstr>
      <vt:lpstr>Niet medicamenteuze aanpak</vt:lpstr>
      <vt:lpstr>Niet medicamenteuze aanpak</vt:lpstr>
      <vt:lpstr>Evidentie - Volwassenen</vt:lpstr>
      <vt:lpstr>Evidentie - Volwassenen</vt:lpstr>
      <vt:lpstr>Evidentie - Volwassenen</vt:lpstr>
      <vt:lpstr>Evidentie - Volwassenen</vt:lpstr>
      <vt:lpstr>Evidentie - Ouderen</vt:lpstr>
      <vt:lpstr>Evidentie - Ouderen</vt:lpstr>
      <vt:lpstr>Evidentie - Ouderen</vt:lpstr>
      <vt:lpstr>Evidentie - Ouderen</vt:lpstr>
      <vt:lpstr>Evidentie - Ouderen</vt:lpstr>
      <vt:lpstr>Evidentie - Ouderen</vt:lpstr>
      <vt:lpstr>Dia 41</vt:lpstr>
      <vt:lpstr>Dia 42</vt:lpstr>
      <vt:lpstr>Dia 43</vt:lpstr>
      <vt:lpstr>Evidentie - Volwassenen</vt:lpstr>
      <vt:lpstr>Evidentie - Volwassenen</vt:lpstr>
      <vt:lpstr>Evidentie - Volwassenen</vt:lpstr>
      <vt:lpstr>Evidentie - Volwassenen</vt:lpstr>
      <vt:lpstr>Evidentie</vt:lpstr>
      <vt:lpstr>Evidentie</vt:lpstr>
      <vt:lpstr>Evidentie - Ouderen</vt:lpstr>
      <vt:lpstr>Z-drugs</vt:lpstr>
      <vt:lpstr>Dia 52</vt:lpstr>
      <vt:lpstr>Dia 53</vt:lpstr>
      <vt:lpstr>Dia 54</vt:lpstr>
      <vt:lpstr>Dia 55</vt:lpstr>
      <vt:lpstr>Dia 56</vt:lpstr>
      <vt:lpstr>Dia 57</vt:lpstr>
      <vt:lpstr>Slaapmiddelen</vt:lpstr>
      <vt:lpstr>Dia 59</vt:lpstr>
      <vt:lpstr>Dia 60</vt:lpstr>
      <vt:lpstr>Dia 61</vt:lpstr>
      <vt:lpstr>Dia 62</vt:lpstr>
      <vt:lpstr>Dia 63</vt:lpstr>
      <vt:lpstr>Dia 64</vt:lpstr>
      <vt:lpstr>Dia 65</vt:lpstr>
      <vt:lpstr>Dia 66</vt:lpstr>
      <vt:lpstr>Dia 67</vt:lpstr>
      <vt:lpstr>Dia 68</vt:lpstr>
      <vt:lpstr>Dia 69</vt:lpstr>
      <vt:lpstr>Dia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slacroix</dc:creator>
  <cp:lastModifiedBy>User</cp:lastModifiedBy>
  <cp:revision>2136</cp:revision>
  <dcterms:created xsi:type="dcterms:W3CDTF">2009-04-03T13:39:54Z</dcterms:created>
  <dcterms:modified xsi:type="dcterms:W3CDTF">2011-02-11T13:22:11Z</dcterms:modified>
</cp:coreProperties>
</file>